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6"/>
  </p:notesMasterIdLst>
  <p:sldIdLst>
    <p:sldId id="380" r:id="rId2"/>
    <p:sldId id="454" r:id="rId3"/>
    <p:sldId id="257" r:id="rId4"/>
    <p:sldId id="303" r:id="rId5"/>
    <p:sldId id="468" r:id="rId6"/>
    <p:sldId id="428" r:id="rId7"/>
    <p:sldId id="406" r:id="rId8"/>
    <p:sldId id="436" r:id="rId9"/>
    <p:sldId id="427" r:id="rId10"/>
    <p:sldId id="441" r:id="rId11"/>
    <p:sldId id="400" r:id="rId12"/>
    <p:sldId id="447" r:id="rId13"/>
    <p:sldId id="394" r:id="rId14"/>
    <p:sldId id="452" r:id="rId15"/>
    <p:sldId id="312" r:id="rId16"/>
    <p:sldId id="457" r:id="rId17"/>
    <p:sldId id="456" r:id="rId18"/>
    <p:sldId id="460" r:id="rId19"/>
    <p:sldId id="461" r:id="rId20"/>
    <p:sldId id="377" r:id="rId21"/>
    <p:sldId id="455" r:id="rId22"/>
    <p:sldId id="463" r:id="rId23"/>
    <p:sldId id="378" r:id="rId24"/>
    <p:sldId id="266" r:id="rId25"/>
  </p:sldIdLst>
  <p:sldSz cx="9144000" cy="6858000" type="screen4x3"/>
  <p:notesSz cx="6858000" cy="9144000"/>
  <p:embeddedFontLst>
    <p:embeddedFont>
      <p:font typeface="Arial Black" panose="020B0A04020102020204" pitchFamily="34" charset="0"/>
      <p:bold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03" autoAdjust="0"/>
  </p:normalViewPr>
  <p:slideViewPr>
    <p:cSldViewPr snapToGrid="0">
      <p:cViewPr varScale="1">
        <p:scale>
          <a:sx n="76" d="100"/>
          <a:sy n="76" d="100"/>
        </p:scale>
        <p:origin x="1675" y="55"/>
      </p:cViewPr>
      <p:guideLst/>
    </p:cSldViewPr>
  </p:slideViewPr>
  <p:outlineViewPr>
    <p:cViewPr>
      <p:scale>
        <a:sx n="33" d="100"/>
        <a:sy n="33" d="100"/>
      </p:scale>
      <p:origin x="0" y="-1540"/>
    </p:cViewPr>
  </p:outlineViewPr>
  <p:notesTextViewPr>
    <p:cViewPr>
      <p:scale>
        <a:sx n="1" d="1"/>
        <a:sy n="1" d="1"/>
      </p:scale>
      <p:origin x="0" y="0"/>
    </p:cViewPr>
  </p:notesTextViewPr>
  <p:sorterViewPr>
    <p:cViewPr>
      <p:scale>
        <a:sx n="80" d="100"/>
        <a:sy n="80" d="100"/>
      </p:scale>
      <p:origin x="0" y="-4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8552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447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Howard Astronomical League, June 21, 2018</a:t>
            </a:r>
            <a:endParaRPr sz="1200" b="0" i="0" u="none" strike="noStrike" cap="none" dirty="0">
              <a:solidFill>
                <a:schemeClr val="dk1"/>
              </a:solidFill>
              <a:latin typeface="Calibri"/>
              <a:ea typeface="Calibri"/>
              <a:cs typeface="Calibri"/>
              <a:sym typeface="Calibri"/>
            </a:endParaRP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452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995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10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669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868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341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492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a:solidFill>
                  <a:schemeClr val="lt1"/>
                </a:solidFill>
                <a:latin typeface="Calibri"/>
                <a:ea typeface="Calibri"/>
                <a:cs typeface="Calibri"/>
                <a:sym typeface="Calibri"/>
              </a:rPr>
              <a:t>‹#›</a:t>
            </a:fld>
            <a:endParaRPr lang="en-US" sz="16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pic>
        <p:nvPicPr>
          <p:cNvPr id="27" name="Shape 27" descr="m46m47_hetlage_f.jpg"/>
          <p:cNvPicPr preferRelativeResize="0"/>
          <p:nvPr/>
        </p:nvPicPr>
        <p:blipFill rotWithShape="1">
          <a:blip r:embed="rId2">
            <a:alphaModFix/>
          </a:blip>
          <a:srcRect l="3514" r="4188"/>
          <a:stretch/>
        </p:blipFill>
        <p:spPr>
          <a:xfrm>
            <a:off x="0" y="0"/>
            <a:ext cx="9144000" cy="6858000"/>
          </a:xfrm>
          <a:prstGeom prst="rect">
            <a:avLst/>
          </a:prstGeom>
          <a:noFill/>
          <a:ln>
            <a:noFill/>
          </a:ln>
        </p:spPr>
      </p:pic>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FFFF00"/>
              </a:buClr>
              <a:buFont typeface="Times New Roman"/>
              <a:buNone/>
              <a:defRPr sz="4800" b="0" i="0" u="none" strike="noStrike" cap="none">
                <a:solidFill>
                  <a:srgbClr val="FFFF0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88900" algn="l" rtl="0">
              <a:spcBef>
                <a:spcPts val="800"/>
              </a:spcBef>
              <a:buClr>
                <a:srgbClr val="FFFF00"/>
              </a:buClr>
              <a:buSzPct val="100000"/>
              <a:buFont typeface="Arial"/>
              <a:buChar char="•"/>
              <a:defRPr sz="4000" b="0" i="0" u="none" strike="noStrike" cap="none">
                <a:solidFill>
                  <a:srgbClr val="FFFF00"/>
                </a:solidFill>
                <a:latin typeface="Times New Roman"/>
                <a:ea typeface="Times New Roman"/>
                <a:cs typeface="Times New Roman"/>
                <a:sym typeface="Times New Roman"/>
              </a:defRPr>
            </a:lvl1pPr>
            <a:lvl2pPr marL="742950" marR="0" lvl="1" indent="-57150" algn="l" rtl="0">
              <a:spcBef>
                <a:spcPts val="720"/>
              </a:spcBef>
              <a:buClr>
                <a:srgbClr val="FFFF00"/>
              </a:buClr>
              <a:buSzPct val="100000"/>
              <a:buFont typeface="Arial"/>
              <a:buChar char="–"/>
              <a:defRPr sz="3600" b="0" i="0" u="none" strike="noStrike" cap="none">
                <a:solidFill>
                  <a:srgbClr val="FFFF00"/>
                </a:solidFill>
                <a:latin typeface="Times New Roman"/>
                <a:ea typeface="Times New Roman"/>
                <a:cs typeface="Times New Roman"/>
                <a:sym typeface="Times New Roman"/>
              </a:defRPr>
            </a:lvl2pPr>
            <a:lvl3pPr marL="1143000" marR="0" lvl="2" indent="-25400" algn="l" rtl="0">
              <a:spcBef>
                <a:spcPts val="640"/>
              </a:spcBef>
              <a:buClr>
                <a:srgbClr val="FFFF00"/>
              </a:buClr>
              <a:buSzPct val="100000"/>
              <a:buFont typeface="Arial"/>
              <a:buChar char="•"/>
              <a:defRPr sz="3200" b="0" i="0" u="none" strike="noStrike" cap="none">
                <a:solidFill>
                  <a:srgbClr val="FFFF00"/>
                </a:solidFill>
                <a:latin typeface="Times New Roman"/>
                <a:ea typeface="Times New Roman"/>
                <a:cs typeface="Times New Roman"/>
                <a:sym typeface="Times New Roman"/>
              </a:defRPr>
            </a:lvl3pPr>
            <a:lvl4pPr marL="1600200" marR="0" lvl="3" indent="-50800" algn="l" rtl="0">
              <a:spcBef>
                <a:spcPts val="560"/>
              </a:spcBef>
              <a:buClr>
                <a:srgbClr val="FFFF00"/>
              </a:buClr>
              <a:buSzPct val="100000"/>
              <a:buFont typeface="Arial"/>
              <a:buChar char="–"/>
              <a:defRPr sz="2800" b="0" i="0" u="none" strike="noStrike" cap="none">
                <a:solidFill>
                  <a:srgbClr val="FFFF00"/>
                </a:solidFill>
                <a:latin typeface="Times New Roman"/>
                <a:ea typeface="Times New Roman"/>
                <a:cs typeface="Times New Roman"/>
                <a:sym typeface="Times New Roman"/>
              </a:defRPr>
            </a:lvl4pPr>
            <a:lvl5pPr marL="2057400" marR="0" lvl="4" indent="-76200" algn="l" rtl="0">
              <a:spcBef>
                <a:spcPts val="480"/>
              </a:spcBef>
              <a:buClr>
                <a:srgbClr val="FFFF00"/>
              </a:buClr>
              <a:buSzPct val="100000"/>
              <a:buFont typeface="Arial"/>
              <a:buChar char="»"/>
              <a:defRPr sz="2400" b="0" i="0" u="none" strike="noStrike" cap="none">
                <a:solidFill>
                  <a:srgbClr val="FFFF00"/>
                </a:solidFill>
                <a:latin typeface="Times New Roman"/>
                <a:ea typeface="Times New Roman"/>
                <a:cs typeface="Times New Roman"/>
                <a:sym typeface="Times New Roman"/>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8337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F1EE4-B480-47DB-BE53-2B70481E1AB4}"/>
              </a:ext>
            </a:extLst>
          </p:cNvPr>
          <p:cNvPicPr>
            <a:picLocks noChangeAspect="1"/>
          </p:cNvPicPr>
          <p:nvPr/>
        </p:nvPicPr>
        <p:blipFill>
          <a:blip r:embed="rId3"/>
          <a:stretch>
            <a:fillRect/>
          </a:stretch>
        </p:blipFill>
        <p:spPr>
          <a:xfrm>
            <a:off x="2319337" y="1447800"/>
            <a:ext cx="4505325" cy="3962400"/>
          </a:xfrm>
          <a:prstGeom prst="rect">
            <a:avLst/>
          </a:prstGeom>
        </p:spPr>
      </p:pic>
    </p:spTree>
    <p:extLst>
      <p:ext uri="{BB962C8B-B14F-4D97-AF65-F5344CB8AC3E}">
        <p14:creationId xmlns:p14="http://schemas.microsoft.com/office/powerpoint/2010/main" val="8867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CAF452-5742-48E3-B525-3B864A81AF2F}"/>
              </a:ext>
            </a:extLst>
          </p:cNvPr>
          <p:cNvPicPr>
            <a:picLocks noChangeAspect="1"/>
          </p:cNvPicPr>
          <p:nvPr/>
        </p:nvPicPr>
        <p:blipFill>
          <a:blip r:embed="rId2"/>
          <a:stretch>
            <a:fillRect/>
          </a:stretch>
        </p:blipFill>
        <p:spPr>
          <a:xfrm>
            <a:off x="1524000" y="1762125"/>
            <a:ext cx="6096000" cy="3333750"/>
          </a:xfrm>
          <a:prstGeom prst="rect">
            <a:avLst/>
          </a:prstGeom>
        </p:spPr>
      </p:pic>
      <p:sp>
        <p:nvSpPr>
          <p:cNvPr id="3" name="TextBox 2">
            <a:extLst>
              <a:ext uri="{FF2B5EF4-FFF2-40B4-BE49-F238E27FC236}">
                <a16:creationId xmlns:a16="http://schemas.microsoft.com/office/drawing/2014/main" id="{7469D10A-E63E-4A11-B065-3EE24B67DCEB}"/>
              </a:ext>
            </a:extLst>
          </p:cNvPr>
          <p:cNvSpPr txBox="1"/>
          <p:nvPr/>
        </p:nvSpPr>
        <p:spPr>
          <a:xfrm>
            <a:off x="158371" y="5235202"/>
            <a:ext cx="8859838" cy="1384995"/>
          </a:xfrm>
          <a:prstGeom prst="rect">
            <a:avLst/>
          </a:prstGeom>
          <a:noFill/>
        </p:spPr>
        <p:txBody>
          <a:bodyPr wrap="square" rtlCol="0">
            <a:spAutoFit/>
          </a:bodyPr>
          <a:lstStyle/>
          <a:p>
            <a:r>
              <a:rPr lang="en-US" dirty="0">
                <a:solidFill>
                  <a:schemeClr val="bg1"/>
                </a:solidFill>
              </a:rPr>
              <a:t>Lunar Flashlight is an exciting new mission concept that was recently selected by NASA's Advanced Exploration Systems (AES) by a team from the Jet Propulsion Laboratory and the Marshall Space Flight Center. Planned to launch on the Space Launch System's Exploration Mission-1 (EM-1) flight, this innovative, low-cost secondary payload concept will map the lunar south pole for volatiles and demonstrate several technological firsts, including being the first CubeSat to reach the Moon, the first planetary CubeSat mission to use green propulsion, and the first mission to use lasers to look for water ice.</a:t>
            </a:r>
          </a:p>
        </p:txBody>
      </p:sp>
      <p:sp>
        <p:nvSpPr>
          <p:cNvPr id="4" name="TextBox 3">
            <a:extLst>
              <a:ext uri="{FF2B5EF4-FFF2-40B4-BE49-F238E27FC236}">
                <a16:creationId xmlns:a16="http://schemas.microsoft.com/office/drawing/2014/main" id="{F3DE0B03-9DA3-49A8-A8C3-E40390D08E8D}"/>
              </a:ext>
            </a:extLst>
          </p:cNvPr>
          <p:cNvSpPr txBox="1"/>
          <p:nvPr/>
        </p:nvSpPr>
        <p:spPr>
          <a:xfrm>
            <a:off x="7087027" y="0"/>
            <a:ext cx="2056973" cy="646331"/>
          </a:xfrm>
          <a:prstGeom prst="rect">
            <a:avLst/>
          </a:prstGeom>
          <a:noFill/>
        </p:spPr>
        <p:txBody>
          <a:bodyPr wrap="none" rtlCol="0">
            <a:spAutoFit/>
          </a:bodyPr>
          <a:lstStyle/>
          <a:p>
            <a:r>
              <a:rPr lang="en-US" sz="3600" dirty="0">
                <a:solidFill>
                  <a:schemeClr val="bg1"/>
                </a:solidFill>
              </a:rPr>
              <a:t>FUTURE</a:t>
            </a:r>
          </a:p>
        </p:txBody>
      </p:sp>
      <p:sp>
        <p:nvSpPr>
          <p:cNvPr id="5" name="Rectangle 4">
            <a:extLst>
              <a:ext uri="{FF2B5EF4-FFF2-40B4-BE49-F238E27FC236}">
                <a16:creationId xmlns:a16="http://schemas.microsoft.com/office/drawing/2014/main" id="{D0AF1F80-B1EC-4811-90DF-F276C6333B04}"/>
              </a:ext>
            </a:extLst>
          </p:cNvPr>
          <p:cNvSpPr/>
          <p:nvPr/>
        </p:nvSpPr>
        <p:spPr>
          <a:xfrm>
            <a:off x="403241" y="853225"/>
            <a:ext cx="3651269" cy="1200329"/>
          </a:xfrm>
          <a:prstGeom prst="rect">
            <a:avLst/>
          </a:prstGeom>
          <a:ln>
            <a:solidFill>
              <a:schemeClr val="bg1"/>
            </a:solidFill>
          </a:ln>
        </p:spPr>
        <p:txBody>
          <a:bodyPr wrap="square">
            <a:spAutoFit/>
          </a:bodyPr>
          <a:lstStyle/>
          <a:p>
            <a:r>
              <a:rPr lang="en-US" sz="1200" b="1" dirty="0">
                <a:solidFill>
                  <a:srgbClr val="CCCCCC"/>
                </a:solidFill>
                <a:latin typeface="Arial" panose="020B0604020202020204" pitchFamily="34" charset="0"/>
                <a:cs typeface="Arial" panose="020B0604020202020204" pitchFamily="34" charset="0"/>
              </a:rPr>
              <a:t>Type: Orbiter, Technology Demonstration</a:t>
            </a:r>
          </a:p>
          <a:p>
            <a:r>
              <a:rPr lang="en-US" sz="1200" b="1" dirty="0">
                <a:solidFill>
                  <a:srgbClr val="CCCCCC"/>
                </a:solidFill>
                <a:latin typeface="Arial" panose="020B0604020202020204" pitchFamily="34" charset="0"/>
                <a:cs typeface="Arial" panose="020B0604020202020204" pitchFamily="34" charset="0"/>
              </a:rPr>
              <a:t>Status: Future</a:t>
            </a:r>
          </a:p>
          <a:p>
            <a:r>
              <a:rPr lang="en-US" sz="1200" b="1" dirty="0">
                <a:solidFill>
                  <a:srgbClr val="CCCCCC"/>
                </a:solidFill>
                <a:latin typeface="Arial" panose="020B0604020202020204" pitchFamily="34" charset="0"/>
                <a:cs typeface="Arial" panose="020B0604020202020204" pitchFamily="34" charset="0"/>
              </a:rPr>
              <a:t>Launch Date: 2020</a:t>
            </a:r>
          </a:p>
          <a:p>
            <a:r>
              <a:rPr lang="en-US" sz="1200" b="1" dirty="0">
                <a:solidFill>
                  <a:srgbClr val="CCCCCC"/>
                </a:solidFill>
                <a:latin typeface="Arial" panose="020B0604020202020204" pitchFamily="34" charset="0"/>
                <a:cs typeface="Arial" panose="020B0604020202020204" pitchFamily="34" charset="0"/>
              </a:rPr>
              <a:t>Launch Location: To be determined</a:t>
            </a:r>
          </a:p>
          <a:p>
            <a:r>
              <a:rPr lang="en-US" sz="1200" b="1" dirty="0">
                <a:solidFill>
                  <a:srgbClr val="CCCCCC"/>
                </a:solidFill>
                <a:latin typeface="Arial" panose="020B0604020202020204" pitchFamily="34" charset="0"/>
                <a:cs typeface="Arial" panose="020B0604020202020204" pitchFamily="34" charset="0"/>
              </a:rPr>
              <a:t>Target: Moon</a:t>
            </a:r>
          </a:p>
          <a:p>
            <a:r>
              <a:rPr lang="en-US" sz="1200" b="1" dirty="0">
                <a:solidFill>
                  <a:srgbClr val="CCCCCC"/>
                </a:solidFill>
                <a:latin typeface="Arial" panose="020B0604020202020204" pitchFamily="34" charset="0"/>
                <a:cs typeface="Arial" panose="020B0604020202020204" pitchFamily="34" charset="0"/>
              </a:rPr>
              <a:t>Destination: Moon</a:t>
            </a:r>
            <a:endParaRPr lang="en-US" sz="2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6A98D79-F13D-464F-881C-BAB8C1A9E7A5}"/>
              </a:ext>
            </a:extLst>
          </p:cNvPr>
          <p:cNvSpPr/>
          <p:nvPr/>
        </p:nvSpPr>
        <p:spPr>
          <a:xfrm>
            <a:off x="1554025" y="-70105"/>
            <a:ext cx="557075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FF00"/>
                </a:solidFill>
                <a:effectLst>
                  <a:outerShdw dist="38100" dir="2640000" algn="bl" rotWithShape="0">
                    <a:schemeClr val="accent1"/>
                  </a:outerShdw>
                </a:effectLst>
              </a:rPr>
              <a:t>Lunar Flashlight</a:t>
            </a:r>
          </a:p>
        </p:txBody>
      </p:sp>
      <p:pic>
        <p:nvPicPr>
          <p:cNvPr id="8" name="Picture 7">
            <a:extLst>
              <a:ext uri="{FF2B5EF4-FFF2-40B4-BE49-F238E27FC236}">
                <a16:creationId xmlns:a16="http://schemas.microsoft.com/office/drawing/2014/main" id="{9F8B097E-5F1D-409F-A107-6B7A912EC045}"/>
              </a:ext>
            </a:extLst>
          </p:cNvPr>
          <p:cNvPicPr>
            <a:picLocks noChangeAspect="1"/>
          </p:cNvPicPr>
          <p:nvPr/>
        </p:nvPicPr>
        <p:blipFill>
          <a:blip r:embed="rId3"/>
          <a:stretch>
            <a:fillRect/>
          </a:stretch>
        </p:blipFill>
        <p:spPr>
          <a:xfrm>
            <a:off x="5713849" y="992552"/>
            <a:ext cx="2616235" cy="627786"/>
          </a:xfrm>
          <a:prstGeom prst="rect">
            <a:avLst/>
          </a:prstGeom>
        </p:spPr>
      </p:pic>
    </p:spTree>
    <p:extLst>
      <p:ext uri="{BB962C8B-B14F-4D97-AF65-F5344CB8AC3E}">
        <p14:creationId xmlns:p14="http://schemas.microsoft.com/office/powerpoint/2010/main" val="226541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15A79E-439F-4124-BEF2-867E505B3B69}"/>
              </a:ext>
            </a:extLst>
          </p:cNvPr>
          <p:cNvPicPr>
            <a:picLocks noChangeAspect="1"/>
          </p:cNvPicPr>
          <p:nvPr/>
        </p:nvPicPr>
        <p:blipFill>
          <a:blip r:embed="rId2"/>
          <a:stretch>
            <a:fillRect/>
          </a:stretch>
        </p:blipFill>
        <p:spPr>
          <a:xfrm>
            <a:off x="198904" y="99172"/>
            <a:ext cx="4514850" cy="3181350"/>
          </a:xfrm>
          <a:prstGeom prst="rect">
            <a:avLst/>
          </a:prstGeom>
        </p:spPr>
      </p:pic>
      <p:sp>
        <p:nvSpPr>
          <p:cNvPr id="4" name="Rectangle 3">
            <a:extLst>
              <a:ext uri="{FF2B5EF4-FFF2-40B4-BE49-F238E27FC236}">
                <a16:creationId xmlns:a16="http://schemas.microsoft.com/office/drawing/2014/main" id="{F63C8DD8-A576-47A8-B929-10FC451E9B55}"/>
              </a:ext>
            </a:extLst>
          </p:cNvPr>
          <p:cNvSpPr/>
          <p:nvPr/>
        </p:nvSpPr>
        <p:spPr>
          <a:xfrm>
            <a:off x="430306" y="1461247"/>
            <a:ext cx="2214282" cy="35410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August 2019</a:t>
            </a:r>
            <a:endParaRPr lang="en-US" dirty="0"/>
          </a:p>
        </p:txBody>
      </p:sp>
      <p:sp>
        <p:nvSpPr>
          <p:cNvPr id="7" name="Rectangle 6">
            <a:extLst>
              <a:ext uri="{FF2B5EF4-FFF2-40B4-BE49-F238E27FC236}">
                <a16:creationId xmlns:a16="http://schemas.microsoft.com/office/drawing/2014/main" id="{D42ADB58-3EFA-43B1-BA5A-EDE37AED14C4}"/>
              </a:ext>
            </a:extLst>
          </p:cNvPr>
          <p:cNvSpPr/>
          <p:nvPr/>
        </p:nvSpPr>
        <p:spPr>
          <a:xfrm>
            <a:off x="709407" y="3688990"/>
            <a:ext cx="7725192"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 Special Feature from</a:t>
            </a:r>
          </a:p>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“What’s Out Tonight”</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5949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91DF6C-FC11-4C93-A896-4B4F0BAFA031}"/>
              </a:ext>
            </a:extLst>
          </p:cNvPr>
          <p:cNvSpPr>
            <a:spLocks noGrp="1"/>
          </p:cNvSpPr>
          <p:nvPr>
            <p:ph type="title"/>
          </p:nvPr>
        </p:nvSpPr>
        <p:spPr/>
        <p:txBody>
          <a:bodyPr/>
          <a:lstStyle/>
          <a:p>
            <a:r>
              <a:rPr lang="en-US" sz="3200" dirty="0"/>
              <a:t>September 2019</a:t>
            </a:r>
            <a:br>
              <a:rPr lang="en-US" sz="3200" dirty="0"/>
            </a:br>
            <a:r>
              <a:rPr lang="en-US" sz="2400" dirty="0"/>
              <a:t>www.whatsouttonight.com</a:t>
            </a:r>
          </a:p>
        </p:txBody>
      </p:sp>
      <p:sp>
        <p:nvSpPr>
          <p:cNvPr id="6" name="Text Placeholder 5">
            <a:extLst>
              <a:ext uri="{FF2B5EF4-FFF2-40B4-BE49-F238E27FC236}">
                <a16:creationId xmlns:a16="http://schemas.microsoft.com/office/drawing/2014/main" id="{93143B91-3770-4A4E-91B0-6C21B537A44E}"/>
              </a:ext>
            </a:extLst>
          </p:cNvPr>
          <p:cNvSpPr>
            <a:spLocks noGrp="1"/>
          </p:cNvSpPr>
          <p:nvPr>
            <p:ph type="body" idx="1"/>
          </p:nvPr>
        </p:nvSpPr>
        <p:spPr>
          <a:xfrm>
            <a:off x="457200" y="1283062"/>
            <a:ext cx="4040187" cy="639762"/>
          </a:xfrm>
        </p:spPr>
        <p:txBody>
          <a:bodyPr/>
          <a:lstStyle/>
          <a:p>
            <a:r>
              <a:rPr lang="en-US" dirty="0"/>
              <a:t>Clusters, Nebulae, Galaxies +</a:t>
            </a:r>
          </a:p>
          <a:p>
            <a:r>
              <a:rPr lang="en-US" sz="1200" dirty="0" err="1"/>
              <a:t>ly</a:t>
            </a:r>
            <a:r>
              <a:rPr lang="en-US" sz="1200" dirty="0"/>
              <a:t> = Light year, a unit of distance. 1 </a:t>
            </a:r>
            <a:r>
              <a:rPr lang="en-US" sz="1200" dirty="0" err="1"/>
              <a:t>ly</a:t>
            </a:r>
            <a:r>
              <a:rPr lang="en-US" sz="1200" dirty="0"/>
              <a:t> = 6 trillion miles. </a:t>
            </a:r>
          </a:p>
        </p:txBody>
      </p:sp>
      <p:sp>
        <p:nvSpPr>
          <p:cNvPr id="7" name="Text Placeholder 6">
            <a:extLst>
              <a:ext uri="{FF2B5EF4-FFF2-40B4-BE49-F238E27FC236}">
                <a16:creationId xmlns:a16="http://schemas.microsoft.com/office/drawing/2014/main" id="{17ACC4C9-5A12-482B-B885-8FB5274C0804}"/>
              </a:ext>
            </a:extLst>
          </p:cNvPr>
          <p:cNvSpPr>
            <a:spLocks noGrp="1"/>
          </p:cNvSpPr>
          <p:nvPr>
            <p:ph type="body" idx="2"/>
          </p:nvPr>
        </p:nvSpPr>
        <p:spPr>
          <a:xfrm>
            <a:off x="457200" y="1922825"/>
            <a:ext cx="4040187" cy="4718298"/>
          </a:xfrm>
        </p:spPr>
        <p:txBody>
          <a:bodyPr/>
          <a:lstStyle/>
          <a:p>
            <a:r>
              <a:rPr lang="en-US" sz="1200" dirty="0"/>
              <a:t>Alpha </a:t>
            </a:r>
            <a:r>
              <a:rPr lang="en-US" sz="1200" dirty="0" err="1"/>
              <a:t>Persei</a:t>
            </a:r>
            <a:r>
              <a:rPr lang="en-US" sz="1200" dirty="0"/>
              <a:t> Cluster. Distance: 600 </a:t>
            </a:r>
            <a:r>
              <a:rPr lang="en-US" sz="1200" dirty="0" err="1"/>
              <a:t>ly</a:t>
            </a:r>
            <a:r>
              <a:rPr lang="en-US" sz="1200" dirty="0"/>
              <a:t> / Diameter: 31 </a:t>
            </a:r>
            <a:r>
              <a:rPr lang="en-US" sz="1200" dirty="0" err="1"/>
              <a:t>ly</a:t>
            </a:r>
            <a:r>
              <a:rPr lang="en-US" sz="1200" dirty="0"/>
              <a:t> / Mag 1.2 / Spans 3° / 30 stars.</a:t>
            </a:r>
          </a:p>
          <a:p>
            <a:r>
              <a:rPr lang="en-US" sz="1200" dirty="0"/>
              <a:t>Andromeda Galaxy. Companion to our Milky Way Galaxy. Distance: 2,400,000 </a:t>
            </a:r>
            <a:r>
              <a:rPr lang="en-US" sz="1200" dirty="0" err="1"/>
              <a:t>ly</a:t>
            </a:r>
            <a:r>
              <a:rPr lang="en-US" sz="1200" dirty="0"/>
              <a:t> / Diameter: 120,000 </a:t>
            </a:r>
            <a:r>
              <a:rPr lang="en-US" sz="1200" dirty="0" err="1"/>
              <a:t>ly</a:t>
            </a:r>
            <a:r>
              <a:rPr lang="en-US" sz="1200" dirty="0"/>
              <a:t> / Mag 3.5 / Spans 3° x 1°. </a:t>
            </a:r>
          </a:p>
          <a:p>
            <a:r>
              <a:rPr lang="en-US" sz="1200" dirty="0" err="1"/>
              <a:t>Coathanger</a:t>
            </a:r>
            <a:r>
              <a:rPr lang="en-US" sz="1200" dirty="0"/>
              <a:t> Cluster. 10 stars shaped like a bar-type </a:t>
            </a:r>
            <a:r>
              <a:rPr lang="en-US" sz="1200" dirty="0" err="1"/>
              <a:t>coathanger</a:t>
            </a:r>
            <a:r>
              <a:rPr lang="en-US" sz="1200" dirty="0"/>
              <a:t>. It spans 2° and it stars are 150 </a:t>
            </a:r>
            <a:r>
              <a:rPr lang="en-US" sz="1200" dirty="0" err="1"/>
              <a:t>ly</a:t>
            </a:r>
            <a:r>
              <a:rPr lang="en-US" sz="1200" dirty="0"/>
              <a:t> away. </a:t>
            </a:r>
          </a:p>
          <a:p>
            <a:r>
              <a:rPr lang="en-US" sz="1200" dirty="0"/>
              <a:t>Double Cluster. Two side-by-side clusters. Distances: 7,200 </a:t>
            </a:r>
            <a:r>
              <a:rPr lang="en-US" sz="1200" dirty="0" err="1"/>
              <a:t>ly</a:t>
            </a:r>
            <a:r>
              <a:rPr lang="en-US" sz="1200" dirty="0"/>
              <a:t> / Diameters: 63 </a:t>
            </a:r>
            <a:r>
              <a:rPr lang="en-US" sz="1200" dirty="0" err="1"/>
              <a:t>ly</a:t>
            </a:r>
            <a:r>
              <a:rPr lang="en-US" sz="1200" dirty="0"/>
              <a:t> / Mag 3.5 / Span 1° / 320 stars total. Best in a telescope. </a:t>
            </a:r>
          </a:p>
          <a:p>
            <a:r>
              <a:rPr lang="en-US" sz="1200" dirty="0"/>
              <a:t>IC4665. Cluster. A large sprinkle of stars. Distance: 1,400 </a:t>
            </a:r>
            <a:r>
              <a:rPr lang="en-US" sz="1200" dirty="0" err="1"/>
              <a:t>ly</a:t>
            </a:r>
            <a:r>
              <a:rPr lang="en-US" sz="1200" dirty="0"/>
              <a:t> / Diameter: 17 </a:t>
            </a:r>
            <a:r>
              <a:rPr lang="en-US" sz="1200" dirty="0" err="1"/>
              <a:t>ly</a:t>
            </a:r>
            <a:r>
              <a:rPr lang="en-US" sz="1200" dirty="0"/>
              <a:t> / Mag 4.2 / Spans 40' / 30 stars. </a:t>
            </a:r>
          </a:p>
          <a:p>
            <a:r>
              <a:rPr lang="en-US" sz="1200" dirty="0"/>
              <a:t>M15. Globular Cluster. Distance: 34,000 </a:t>
            </a:r>
            <a:r>
              <a:rPr lang="en-US" sz="1200" dirty="0" err="1"/>
              <a:t>ly</a:t>
            </a:r>
            <a:r>
              <a:rPr lang="en-US" sz="1200" dirty="0"/>
              <a:t> / Diameter: 122 </a:t>
            </a:r>
            <a:r>
              <a:rPr lang="en-US" sz="1200" dirty="0" err="1"/>
              <a:t>ly</a:t>
            </a:r>
            <a:r>
              <a:rPr lang="en-US" sz="1200" dirty="0"/>
              <a:t> / Mag 6.2 / Spans 13’. </a:t>
            </a:r>
          </a:p>
          <a:p>
            <a:r>
              <a:rPr lang="en-US" sz="1200" dirty="0"/>
              <a:t>M11. Wild Duck Cluster. Distance: 5,600 </a:t>
            </a:r>
            <a:r>
              <a:rPr lang="en-US" sz="1200" dirty="0" err="1"/>
              <a:t>ly</a:t>
            </a:r>
            <a:r>
              <a:rPr lang="en-US" sz="1200" dirty="0"/>
              <a:t> / Diameter: 23 </a:t>
            </a:r>
            <a:r>
              <a:rPr lang="en-US" sz="1200" dirty="0" err="1"/>
              <a:t>ly</a:t>
            </a:r>
            <a:r>
              <a:rPr lang="en-US" sz="1200" dirty="0"/>
              <a:t> / Mag 5.8 / Spans 14' / 200 stars. </a:t>
            </a:r>
          </a:p>
          <a:p>
            <a:r>
              <a:rPr lang="en-US" sz="1200" dirty="0"/>
              <a:t>M13. Favorite Globular Cluster. Distance: 21,000 </a:t>
            </a:r>
            <a:r>
              <a:rPr lang="en-US" sz="1200" dirty="0" err="1"/>
              <a:t>ly</a:t>
            </a:r>
            <a:r>
              <a:rPr lang="en-US" sz="1200" dirty="0"/>
              <a:t> / Diameter: 104 </a:t>
            </a:r>
            <a:r>
              <a:rPr lang="en-US" sz="1200" dirty="0" err="1"/>
              <a:t>ly</a:t>
            </a:r>
            <a:r>
              <a:rPr lang="en-US" sz="1200" dirty="0"/>
              <a:t> / Mag 5.8 / Spans 17’.</a:t>
            </a:r>
          </a:p>
          <a:p>
            <a:r>
              <a:rPr lang="en-US" sz="1200" dirty="0"/>
              <a:t>M34. Large Cluster. Distance: 1,400 </a:t>
            </a:r>
            <a:r>
              <a:rPr lang="en-US" sz="1200" dirty="0" err="1"/>
              <a:t>ly</a:t>
            </a:r>
            <a:r>
              <a:rPr lang="en-US" sz="1200" dirty="0"/>
              <a:t> / Diameter: 14 </a:t>
            </a:r>
            <a:r>
              <a:rPr lang="en-US" sz="1200" dirty="0" err="1"/>
              <a:t>ly</a:t>
            </a:r>
            <a:r>
              <a:rPr lang="en-US" sz="1200" dirty="0"/>
              <a:t> / Mag 5.2 / Spans 35' / 60 stars. Try with binoculars, too.</a:t>
            </a:r>
          </a:p>
        </p:txBody>
      </p:sp>
      <p:sp>
        <p:nvSpPr>
          <p:cNvPr id="9" name="Text Placeholder 8">
            <a:extLst>
              <a:ext uri="{FF2B5EF4-FFF2-40B4-BE49-F238E27FC236}">
                <a16:creationId xmlns:a16="http://schemas.microsoft.com/office/drawing/2014/main" id="{C3CDC05C-0659-40E9-B1C1-78C1A066E3CB}"/>
              </a:ext>
            </a:extLst>
          </p:cNvPr>
          <p:cNvSpPr>
            <a:spLocks noGrp="1"/>
          </p:cNvSpPr>
          <p:nvPr>
            <p:ph type="body" idx="4"/>
          </p:nvPr>
        </p:nvSpPr>
        <p:spPr>
          <a:xfrm>
            <a:off x="4646615" y="1309871"/>
            <a:ext cx="4041774" cy="5363063"/>
          </a:xfrm>
        </p:spPr>
        <p:txBody>
          <a:bodyPr/>
          <a:lstStyle/>
          <a:p>
            <a:r>
              <a:rPr lang="en-US" sz="1400" dirty="0"/>
              <a:t>M57. Ring Nebula. Planetary Nebula that looks like a smoke ring. Smaller than what you might think. Estimated to be 1 </a:t>
            </a:r>
            <a:r>
              <a:rPr lang="en-US" sz="1400" dirty="0" err="1"/>
              <a:t>ly</a:t>
            </a:r>
            <a:r>
              <a:rPr lang="en-US" sz="1400" dirty="0"/>
              <a:t> in diameter and 2,000 </a:t>
            </a:r>
            <a:r>
              <a:rPr lang="en-US" sz="1400" dirty="0" err="1"/>
              <a:t>ly</a:t>
            </a:r>
            <a:r>
              <a:rPr lang="en-US" sz="1400" dirty="0"/>
              <a:t> away. Mag 9 / Spans 76" or 1.3’.</a:t>
            </a:r>
          </a:p>
          <a:p>
            <a:pPr marL="152400" indent="0" algn="ctr">
              <a:buNone/>
            </a:pPr>
            <a:r>
              <a:rPr lang="en-US" dirty="0"/>
              <a:t>Brightest Stars </a:t>
            </a:r>
          </a:p>
          <a:p>
            <a:r>
              <a:rPr lang="en-US" sz="1400" dirty="0"/>
              <a:t>Altair. In AQUILA. Magnitude +0.9. Distance: 19 </a:t>
            </a:r>
            <a:r>
              <a:rPr lang="en-US" sz="1400" dirty="0" err="1"/>
              <a:t>ly</a:t>
            </a:r>
            <a:r>
              <a:rPr lang="en-US" sz="1400" dirty="0"/>
              <a:t>. Diameter:  1.9 times the Sun’s. </a:t>
            </a:r>
          </a:p>
          <a:p>
            <a:r>
              <a:rPr lang="en-US" sz="1400" dirty="0"/>
              <a:t>Capella. Rising in AURIGA. Magnitude +0.1. Distance: 42 </a:t>
            </a:r>
            <a:r>
              <a:rPr lang="en-US" sz="1400" dirty="0" err="1"/>
              <a:t>ly</a:t>
            </a:r>
            <a:r>
              <a:rPr lang="en-US" sz="1400" dirty="0"/>
              <a:t>. Diameter:  15 times the Sun’s. </a:t>
            </a:r>
          </a:p>
          <a:p>
            <a:r>
              <a:rPr lang="en-US" sz="1400" dirty="0"/>
              <a:t>Deneb. In CYGNUS. Magnitude 1.3. Distance: 3200 </a:t>
            </a:r>
            <a:r>
              <a:rPr lang="en-US" sz="1400" dirty="0" err="1"/>
              <a:t>ly</a:t>
            </a:r>
            <a:r>
              <a:rPr lang="en-US" sz="1400" dirty="0"/>
              <a:t>. Diameter:  222 times the Sun’s. </a:t>
            </a:r>
          </a:p>
          <a:p>
            <a:r>
              <a:rPr lang="en-US" sz="1400" dirty="0"/>
              <a:t>Mirach. In ANDROMEDA. Magnitude 2.1. Distance: 199 </a:t>
            </a:r>
            <a:r>
              <a:rPr lang="en-US" sz="1400" dirty="0" err="1"/>
              <a:t>ly</a:t>
            </a:r>
            <a:r>
              <a:rPr lang="en-US" sz="1400" dirty="0"/>
              <a:t>. Diameter:  89 times the Sun’s. </a:t>
            </a:r>
          </a:p>
          <a:p>
            <a:r>
              <a:rPr lang="en-US" sz="1400" dirty="0"/>
              <a:t>Mirfak. In PERSEUS. Magnitude 1.8. Distance: 592 </a:t>
            </a:r>
            <a:r>
              <a:rPr lang="en-US" sz="1400" dirty="0" err="1"/>
              <a:t>ly</a:t>
            </a:r>
            <a:r>
              <a:rPr lang="en-US" sz="1400" dirty="0"/>
              <a:t>. Diameter:  64 times the Sun’s. </a:t>
            </a:r>
          </a:p>
          <a:p>
            <a:r>
              <a:rPr lang="en-US" sz="1400" dirty="0"/>
              <a:t>Polaris. In URSA MINOR. Magnitude 2. Distance: 431 </a:t>
            </a:r>
            <a:r>
              <a:rPr lang="en-US" sz="1400" dirty="0" err="1"/>
              <a:t>ly</a:t>
            </a:r>
            <a:r>
              <a:rPr lang="en-US" sz="1400" dirty="0"/>
              <a:t>. 2,400 times brighter than the Sun. Vega. In LYRA. Magnitude +0.02. Distance: 25 </a:t>
            </a:r>
            <a:r>
              <a:rPr lang="en-US" sz="1400" dirty="0" err="1"/>
              <a:t>ly</a:t>
            </a:r>
            <a:r>
              <a:rPr lang="en-US" sz="1400" dirty="0"/>
              <a:t>. Diameter:  2.4 times the Sun’s.</a:t>
            </a:r>
          </a:p>
        </p:txBody>
      </p:sp>
      <p:sp>
        <p:nvSpPr>
          <p:cNvPr id="3" name="Slide Number Placeholder 2">
            <a:extLst>
              <a:ext uri="{FF2B5EF4-FFF2-40B4-BE49-F238E27FC236}">
                <a16:creationId xmlns:a16="http://schemas.microsoft.com/office/drawing/2014/main" id="{B17DBDB7-41C8-41ED-A6AF-37015BFE9C8B}"/>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12</a:t>
            </a:fld>
            <a:endParaRPr lang="en-US" sz="1200"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B912B04-9A03-4287-8B57-33722A568A5A}"/>
              </a:ext>
            </a:extLst>
          </p:cNvPr>
          <p:cNvPicPr>
            <a:picLocks noChangeAspect="1"/>
          </p:cNvPicPr>
          <p:nvPr/>
        </p:nvPicPr>
        <p:blipFill>
          <a:blip r:embed="rId3"/>
          <a:stretch>
            <a:fillRect/>
          </a:stretch>
        </p:blipFill>
        <p:spPr>
          <a:xfrm>
            <a:off x="0" y="3397990"/>
            <a:ext cx="9144000" cy="62020"/>
          </a:xfrm>
          <a:prstGeom prst="rect">
            <a:avLst/>
          </a:prstGeom>
        </p:spPr>
      </p:pic>
    </p:spTree>
    <p:extLst>
      <p:ext uri="{BB962C8B-B14F-4D97-AF65-F5344CB8AC3E}">
        <p14:creationId xmlns:p14="http://schemas.microsoft.com/office/powerpoint/2010/main" val="1134254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35145A-4067-4E06-86B2-77E00636F89E}"/>
              </a:ext>
            </a:extLst>
          </p:cNvPr>
          <p:cNvPicPr>
            <a:picLocks noChangeAspect="1"/>
          </p:cNvPicPr>
          <p:nvPr/>
        </p:nvPicPr>
        <p:blipFill>
          <a:blip r:embed="rId3"/>
          <a:stretch>
            <a:fillRect/>
          </a:stretch>
        </p:blipFill>
        <p:spPr>
          <a:xfrm>
            <a:off x="-169428" y="-29136"/>
            <a:ext cx="9482856" cy="6916271"/>
          </a:xfrm>
          <a:prstGeom prst="rect">
            <a:avLst/>
          </a:prstGeom>
        </p:spPr>
      </p:pic>
      <p:pic>
        <p:nvPicPr>
          <p:cNvPr id="7" name="Picture 6">
            <a:extLst>
              <a:ext uri="{FF2B5EF4-FFF2-40B4-BE49-F238E27FC236}">
                <a16:creationId xmlns:a16="http://schemas.microsoft.com/office/drawing/2014/main" id="{148EE0AA-3C8B-429E-AFF5-2A31F5B9A8BA}"/>
              </a:ext>
            </a:extLst>
          </p:cNvPr>
          <p:cNvPicPr>
            <a:picLocks noChangeAspect="1"/>
          </p:cNvPicPr>
          <p:nvPr/>
        </p:nvPicPr>
        <p:blipFill>
          <a:blip r:embed="rId4"/>
          <a:stretch>
            <a:fillRect/>
          </a:stretch>
        </p:blipFill>
        <p:spPr>
          <a:xfrm>
            <a:off x="1907710" y="1801631"/>
            <a:ext cx="1536508" cy="1587302"/>
          </a:xfrm>
          <a:prstGeom prst="rect">
            <a:avLst/>
          </a:prstGeom>
        </p:spPr>
      </p:pic>
      <p:sp>
        <p:nvSpPr>
          <p:cNvPr id="11" name="Rectangle 10">
            <a:extLst>
              <a:ext uri="{FF2B5EF4-FFF2-40B4-BE49-F238E27FC236}">
                <a16:creationId xmlns:a16="http://schemas.microsoft.com/office/drawing/2014/main" id="{5EB47DA8-A411-414E-B0BF-873084BF3D54}"/>
              </a:ext>
            </a:extLst>
          </p:cNvPr>
          <p:cNvSpPr/>
          <p:nvPr/>
        </p:nvSpPr>
        <p:spPr>
          <a:xfrm>
            <a:off x="4739933" y="2004985"/>
            <a:ext cx="4091185" cy="1323439"/>
          </a:xfrm>
          <a:prstGeom prst="rect">
            <a:avLst/>
          </a:prstGeom>
          <a:noFill/>
        </p:spPr>
        <p:txBody>
          <a:bodyPr wrap="none" lIns="91440" tIns="45720" rIns="91440" bIns="45720">
            <a:spAutoFit/>
          </a:bodyPr>
          <a:lstStyle/>
          <a:p>
            <a:r>
              <a:rPr lang="en-US" sz="4000" b="0" cap="none" spc="0" dirty="0">
                <a:ln w="0"/>
                <a:solidFill>
                  <a:schemeClr val="accent1"/>
                </a:solidFill>
                <a:effectLst>
                  <a:outerShdw blurRad="38100" dist="25400" dir="5400000" algn="ctr" rotWithShape="0">
                    <a:srgbClr val="6E747A">
                      <a:alpha val="43000"/>
                    </a:srgbClr>
                  </a:outerShdw>
                </a:effectLst>
              </a:rPr>
              <a:t>Visual Observers</a:t>
            </a:r>
          </a:p>
          <a:p>
            <a:r>
              <a:rPr lang="en-US" sz="4000" dirty="0">
                <a:ln w="0"/>
                <a:solidFill>
                  <a:schemeClr val="accent1"/>
                </a:solidFill>
                <a:effectLst>
                  <a:outerShdw blurRad="38100" dist="25400" dir="5400000" algn="ctr" rotWithShape="0">
                    <a:srgbClr val="6E747A">
                      <a:alpha val="43000"/>
                    </a:srgbClr>
                  </a:outerShdw>
                </a:effectLst>
              </a:rPr>
              <a:t>Corner</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4" name="TextBox 13">
            <a:extLst>
              <a:ext uri="{FF2B5EF4-FFF2-40B4-BE49-F238E27FC236}">
                <a16:creationId xmlns:a16="http://schemas.microsoft.com/office/drawing/2014/main" id="{CB9BF3EB-390C-4764-99B5-37479D1702A6}"/>
              </a:ext>
            </a:extLst>
          </p:cNvPr>
          <p:cNvSpPr txBox="1"/>
          <p:nvPr/>
        </p:nvSpPr>
        <p:spPr>
          <a:xfrm>
            <a:off x="627529" y="5096439"/>
            <a:ext cx="4276165" cy="30777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1390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FB1F-A3E2-4B19-A3BA-23D0273DDDE4}"/>
              </a:ext>
            </a:extLst>
          </p:cNvPr>
          <p:cNvSpPr>
            <a:spLocks noGrp="1"/>
          </p:cNvSpPr>
          <p:nvPr>
            <p:ph type="title"/>
          </p:nvPr>
        </p:nvSpPr>
        <p:spPr/>
        <p:txBody>
          <a:bodyPr/>
          <a:lstStyle/>
          <a:p>
            <a:r>
              <a:rPr lang="en-US" dirty="0">
                <a:solidFill>
                  <a:schemeClr val="bg1"/>
                </a:solidFill>
              </a:rPr>
              <a:t>Tonight’s Guest Speaker</a:t>
            </a:r>
          </a:p>
        </p:txBody>
      </p:sp>
      <p:sp>
        <p:nvSpPr>
          <p:cNvPr id="4" name="Rectangle 3">
            <a:extLst>
              <a:ext uri="{FF2B5EF4-FFF2-40B4-BE49-F238E27FC236}">
                <a16:creationId xmlns:a16="http://schemas.microsoft.com/office/drawing/2014/main" id="{552C73CE-0C1F-4220-B221-2224BDFF0A08}"/>
              </a:ext>
            </a:extLst>
          </p:cNvPr>
          <p:cNvSpPr/>
          <p:nvPr/>
        </p:nvSpPr>
        <p:spPr>
          <a:xfrm>
            <a:off x="1410722" y="2670910"/>
            <a:ext cx="6322565" cy="1815882"/>
          </a:xfrm>
          <a:prstGeom prst="rect">
            <a:avLst/>
          </a:prstGeom>
          <a:noFill/>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Pete </a:t>
            </a:r>
            <a:r>
              <a:rPr lang="en-US" sz="3200" b="1" dirty="0" err="1">
                <a:ln w="6600">
                  <a:solidFill>
                    <a:schemeClr val="accent2"/>
                  </a:solidFill>
                  <a:prstDash val="solid"/>
                </a:ln>
                <a:solidFill>
                  <a:srgbClr val="FFFFFF"/>
                </a:solidFill>
                <a:effectLst>
                  <a:outerShdw dist="38100" dir="2700000" algn="tl" rotWithShape="0">
                    <a:schemeClr val="accent2"/>
                  </a:outerShdw>
                </a:effectLst>
              </a:rPr>
              <a:t>Sparacino</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2000" b="1" dirty="0">
                <a:ln w="6600">
                  <a:solidFill>
                    <a:schemeClr val="accent2"/>
                  </a:solidFill>
                  <a:prstDash val="solid"/>
                </a:ln>
                <a:solidFill>
                  <a:srgbClr val="FFFFFF"/>
                </a:solidFill>
                <a:effectLst>
                  <a:outerShdw dist="38100" dir="2700000" algn="tl" rotWithShape="0">
                    <a:schemeClr val="accent2"/>
                  </a:outerShdw>
                </a:effectLst>
              </a:rPr>
              <a:t>Electrical Engineer – Goddard Space Flight Center</a:t>
            </a:r>
          </a:p>
          <a:p>
            <a:pPr algn="ct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2000" b="1" dirty="0">
                <a:ln w="6600">
                  <a:solidFill>
                    <a:schemeClr val="accent2"/>
                  </a:solidFill>
                  <a:prstDash val="solid"/>
                </a:ln>
                <a:solidFill>
                  <a:srgbClr val="FFFFFF"/>
                </a:solidFill>
                <a:effectLst>
                  <a:outerShdw dist="38100" dir="2700000" algn="tl" rotWithShape="0">
                    <a:schemeClr val="accent2"/>
                  </a:outerShdw>
                </a:effectLst>
              </a:rPr>
              <a:t>Title: "Restore-L: Proving Satellite Servicing"</a:t>
            </a:r>
          </a:p>
        </p:txBody>
      </p:sp>
    </p:spTree>
    <p:extLst>
      <p:ext uri="{BB962C8B-B14F-4D97-AF65-F5344CB8AC3E}">
        <p14:creationId xmlns:p14="http://schemas.microsoft.com/office/powerpoint/2010/main" val="422213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1237"/>
            <a:ext cx="8229600" cy="1143000"/>
          </a:xfrm>
        </p:spPr>
        <p:txBody>
          <a:bodyPr/>
          <a:lstStyle/>
          <a:p>
            <a:r>
              <a:rPr lang="en-US" dirty="0"/>
              <a:t>Member </a:t>
            </a:r>
            <a:br>
              <a:rPr lang="en-US" dirty="0"/>
            </a:br>
            <a:r>
              <a:rPr lang="en-US" dirty="0" err="1"/>
              <a:t>Astrophotos</a:t>
            </a:r>
            <a:r>
              <a:rPr lang="en-US" dirty="0"/>
              <a:t>, Sketches, and Paintings</a:t>
            </a:r>
          </a:p>
        </p:txBody>
      </p:sp>
    </p:spTree>
    <p:extLst>
      <p:ext uri="{BB962C8B-B14F-4D97-AF65-F5344CB8AC3E}">
        <p14:creationId xmlns:p14="http://schemas.microsoft.com/office/powerpoint/2010/main" val="2634235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36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74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178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59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descr="m46m47_hetlage_f.jpg"/>
          <p:cNvPicPr preferRelativeResize="0"/>
          <p:nvPr/>
        </p:nvPicPr>
        <p:blipFill rotWithShape="1">
          <a:blip r:embed="rId3">
            <a:alphaModFix/>
          </a:blip>
          <a:srcRect l="3514" r="4188"/>
          <a:stretch/>
        </p:blipFill>
        <p:spPr>
          <a:xfrm>
            <a:off x="0" y="0"/>
            <a:ext cx="9144000" cy="6858000"/>
          </a:xfrm>
          <a:prstGeom prst="rect">
            <a:avLst/>
          </a:prstGeom>
          <a:noFill/>
          <a:ln>
            <a:noFill/>
          </a:ln>
        </p:spPr>
      </p:pic>
      <p:sp>
        <p:nvSpPr>
          <p:cNvPr id="85" name="Shape 85"/>
          <p:cNvSpPr txBox="1"/>
          <p:nvPr/>
        </p:nvSpPr>
        <p:spPr>
          <a:xfrm>
            <a:off x="1687436" y="457200"/>
            <a:ext cx="5769126" cy="37856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0" i="0" u="none" strike="noStrike" cap="none" dirty="0">
                <a:solidFill>
                  <a:srgbClr val="FFFF00"/>
                </a:solidFill>
                <a:latin typeface="Times New Roman"/>
                <a:ea typeface="Times New Roman"/>
                <a:cs typeface="Times New Roman"/>
                <a:sym typeface="Times New Roman"/>
              </a:rPr>
              <a:t>Howard </a:t>
            </a:r>
          </a:p>
          <a:p>
            <a:pPr marL="0" marR="0" lvl="0" indent="0" algn="ctr" rtl="0">
              <a:spcBef>
                <a:spcPts val="0"/>
              </a:spcBef>
              <a:buSzPct val="25000"/>
              <a:buNone/>
            </a:pPr>
            <a:r>
              <a:rPr lang="en-US" sz="8000" b="0" i="0" u="none" strike="noStrike" cap="none" dirty="0">
                <a:solidFill>
                  <a:srgbClr val="FFFF00"/>
                </a:solidFill>
                <a:latin typeface="Times New Roman"/>
                <a:ea typeface="Times New Roman"/>
                <a:cs typeface="Times New Roman"/>
                <a:sym typeface="Times New Roman"/>
              </a:rPr>
              <a:t>Astronomical</a:t>
            </a:r>
          </a:p>
          <a:p>
            <a:pPr marL="0" marR="0" lvl="0" indent="0" algn="ctr" rtl="0">
              <a:spcBef>
                <a:spcPts val="0"/>
              </a:spcBef>
              <a:buSzPct val="25000"/>
              <a:buNone/>
            </a:pPr>
            <a:r>
              <a:rPr lang="en-US" sz="8000" b="0" i="0" u="none" strike="noStrike" cap="none" dirty="0">
                <a:solidFill>
                  <a:srgbClr val="FFFF00"/>
                </a:solidFill>
                <a:latin typeface="Times New Roman"/>
                <a:ea typeface="Times New Roman"/>
                <a:cs typeface="Times New Roman"/>
                <a:sym typeface="Times New Roman"/>
              </a:rPr>
              <a:t>League</a:t>
            </a:r>
          </a:p>
        </p:txBody>
      </p:sp>
      <p:sp>
        <p:nvSpPr>
          <p:cNvPr id="86" name="Shape 86"/>
          <p:cNvSpPr txBox="1"/>
          <p:nvPr/>
        </p:nvSpPr>
        <p:spPr>
          <a:xfrm>
            <a:off x="3918692" y="4828846"/>
            <a:ext cx="4384873"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a:solidFill>
                  <a:srgbClr val="FFFF00"/>
                </a:solidFill>
                <a:latin typeface="Times New Roman"/>
                <a:ea typeface="Times New Roman"/>
                <a:cs typeface="Times New Roman"/>
                <a:sym typeface="Times New Roman"/>
              </a:rPr>
              <a:t>October 17</a:t>
            </a:r>
            <a:r>
              <a:rPr lang="en-US" sz="3600" b="0" i="0" u="none" strike="noStrike" cap="none" dirty="0">
                <a:solidFill>
                  <a:srgbClr val="FFFF00"/>
                </a:solidFill>
                <a:latin typeface="Times New Roman"/>
                <a:ea typeface="Times New Roman"/>
                <a:cs typeface="Times New Roman"/>
                <a:sym typeface="Times New Roman"/>
              </a:rPr>
              <a:t>, 2019</a:t>
            </a:r>
          </a:p>
        </p:txBody>
      </p:sp>
      <p:pic>
        <p:nvPicPr>
          <p:cNvPr id="87" name="Shape 87" descr="HAL10Logo4.png"/>
          <p:cNvPicPr preferRelativeResize="0"/>
          <p:nvPr/>
        </p:nvPicPr>
        <p:blipFill rotWithShape="1">
          <a:blip r:embed="rId4">
            <a:alphaModFix/>
          </a:blip>
          <a:srcRect/>
          <a:stretch/>
        </p:blipFill>
        <p:spPr>
          <a:xfrm>
            <a:off x="0" y="3513405"/>
            <a:ext cx="3344594" cy="3344594"/>
          </a:xfrm>
          <a:prstGeom prst="rect">
            <a:avLst/>
          </a:prstGeom>
          <a:noFill/>
          <a:ln>
            <a:noFill/>
          </a:ln>
        </p:spPr>
      </p:pic>
      <p:sp>
        <p:nvSpPr>
          <p:cNvPr id="88" name="Shape 88"/>
          <p:cNvSpPr/>
          <p:nvPr/>
        </p:nvSpPr>
        <p:spPr>
          <a:xfrm>
            <a:off x="1957388" y="4529137"/>
            <a:ext cx="542925" cy="442912"/>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txBox="1"/>
          <p:nvPr/>
        </p:nvSpPr>
        <p:spPr>
          <a:xfrm>
            <a:off x="1909763" y="4567237"/>
            <a:ext cx="81914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lt1"/>
                </a:solidFill>
                <a:latin typeface="Arial Black"/>
                <a:ea typeface="Arial Black"/>
                <a:cs typeface="Arial Black"/>
                <a:sym typeface="Arial Black"/>
              </a:rPr>
              <a:t>19</a:t>
            </a:r>
          </a:p>
        </p:txBody>
      </p:sp>
    </p:spTree>
    <p:extLst>
      <p:ext uri="{BB962C8B-B14F-4D97-AF65-F5344CB8AC3E}">
        <p14:creationId xmlns:p14="http://schemas.microsoft.com/office/powerpoint/2010/main" val="372315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D395E2-43C3-4DDA-9AF4-823CE00ABBAB}"/>
              </a:ext>
            </a:extLst>
          </p:cNvPr>
          <p:cNvSpPr txBox="1"/>
          <p:nvPr/>
        </p:nvSpPr>
        <p:spPr>
          <a:xfrm>
            <a:off x="7172325" y="6067425"/>
            <a:ext cx="1971675" cy="307777"/>
          </a:xfrm>
          <a:prstGeom prst="rect">
            <a:avLst/>
          </a:prstGeom>
          <a:noFill/>
        </p:spPr>
        <p:txBody>
          <a:bodyPr wrap="square" rtlCol="0">
            <a:spAutoFit/>
          </a:bodyPr>
          <a:lstStyle/>
          <a:p>
            <a:r>
              <a:rPr lang="en-US" dirty="0">
                <a:solidFill>
                  <a:schemeClr val="tx1"/>
                </a:solidFill>
              </a:rPr>
              <a:t>Forest Arnold</a:t>
            </a:r>
          </a:p>
        </p:txBody>
      </p:sp>
    </p:spTree>
    <p:extLst>
      <p:ext uri="{BB962C8B-B14F-4D97-AF65-F5344CB8AC3E}">
        <p14:creationId xmlns:p14="http://schemas.microsoft.com/office/powerpoint/2010/main" val="192255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3A9319-2603-48DE-B5CE-099A4E5AF57E}"/>
              </a:ext>
            </a:extLst>
          </p:cNvPr>
          <p:cNvSpPr/>
          <p:nvPr/>
        </p:nvSpPr>
        <p:spPr>
          <a:xfrm>
            <a:off x="0" y="1"/>
            <a:ext cx="20073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7D4885-0A1A-4E0E-8023-FC91CC452407}"/>
              </a:ext>
            </a:extLst>
          </p:cNvPr>
          <p:cNvSpPr/>
          <p:nvPr/>
        </p:nvSpPr>
        <p:spPr>
          <a:xfrm>
            <a:off x="7135967" y="152401"/>
            <a:ext cx="2007374" cy="670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32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30CB-3074-4D73-84F5-0168DF588CFC}"/>
              </a:ext>
            </a:extLst>
          </p:cNvPr>
          <p:cNvSpPr>
            <a:spLocks noGrp="1"/>
          </p:cNvSpPr>
          <p:nvPr>
            <p:ph type="title"/>
          </p:nvPr>
        </p:nvSpPr>
        <p:spPr/>
        <p:txBody>
          <a:bodyPr/>
          <a:lstStyle/>
          <a:p>
            <a:r>
              <a:rPr lang="en-US" dirty="0"/>
              <a:t>Upcoming Events</a:t>
            </a:r>
          </a:p>
        </p:txBody>
      </p:sp>
      <p:sp>
        <p:nvSpPr>
          <p:cNvPr id="3" name="TextBox 2">
            <a:extLst>
              <a:ext uri="{FF2B5EF4-FFF2-40B4-BE49-F238E27FC236}">
                <a16:creationId xmlns:a16="http://schemas.microsoft.com/office/drawing/2014/main" id="{A3440056-76CE-408E-9A7D-0159CAF64338}"/>
              </a:ext>
            </a:extLst>
          </p:cNvPr>
          <p:cNvSpPr txBox="1"/>
          <p:nvPr/>
        </p:nvSpPr>
        <p:spPr>
          <a:xfrm>
            <a:off x="0" y="2058085"/>
            <a:ext cx="9248045" cy="1877437"/>
          </a:xfrm>
          <a:prstGeom prst="rect">
            <a:avLst/>
          </a:prstGeom>
          <a:noFill/>
        </p:spPr>
        <p:txBody>
          <a:bodyPr wrap="none" rtlCol="0">
            <a:spAutoFit/>
          </a:bodyPr>
          <a:lstStyle/>
          <a:p>
            <a:pPr marL="285750" lvl="3" indent="-285750">
              <a:buFont typeface="Arial" panose="020B0604020202020204" pitchFamily="34" charset="0"/>
              <a:buChar char="•"/>
            </a:pPr>
            <a:r>
              <a:rPr lang="en-US" sz="2400" b="1" dirty="0">
                <a:solidFill>
                  <a:schemeClr val="bg1"/>
                </a:solidFill>
              </a:rPr>
              <a:t>Oct 21-27: Chaos Falls Star Party – </a:t>
            </a:r>
            <a:r>
              <a:rPr lang="en-US" sz="2400" b="1" dirty="0" err="1">
                <a:solidFill>
                  <a:schemeClr val="bg1"/>
                </a:solidFill>
              </a:rPr>
              <a:t>Stauton</a:t>
            </a:r>
            <a:r>
              <a:rPr lang="en-US" sz="2400" b="1" dirty="0">
                <a:solidFill>
                  <a:schemeClr val="bg1"/>
                </a:solidFill>
              </a:rPr>
              <a:t> River State Park</a:t>
            </a:r>
          </a:p>
          <a:p>
            <a:pPr marL="285750" lvl="3" indent="-285750">
              <a:buFont typeface="Arial" panose="020B0604020202020204" pitchFamily="34" charset="0"/>
              <a:buChar char="•"/>
            </a:pPr>
            <a:r>
              <a:rPr lang="en-US" sz="2400" b="1" dirty="0">
                <a:solidFill>
                  <a:schemeClr val="bg1"/>
                </a:solidFill>
              </a:rPr>
              <a:t>November 2: Public Star Party – Alpha Ridge</a:t>
            </a:r>
          </a:p>
          <a:p>
            <a:pPr marL="285750" lvl="3" indent="-285750">
              <a:buFont typeface="Arial" panose="020B0604020202020204" pitchFamily="34" charset="0"/>
              <a:buChar char="•"/>
            </a:pPr>
            <a:r>
              <a:rPr lang="en-US" sz="2400" b="1" dirty="0">
                <a:solidFill>
                  <a:schemeClr val="bg1"/>
                </a:solidFill>
              </a:rPr>
              <a:t>November 11: Mercury Transit – Beginning 7:00AM</a:t>
            </a:r>
          </a:p>
          <a:p>
            <a:pPr marL="285750" lvl="3" indent="-285750">
              <a:buFont typeface="Arial" panose="020B0604020202020204" pitchFamily="34" charset="0"/>
              <a:buChar char="•"/>
            </a:pPr>
            <a:r>
              <a:rPr lang="en-US" sz="2400" b="1" dirty="0">
                <a:solidFill>
                  <a:schemeClr val="bg1"/>
                </a:solidFill>
              </a:rPr>
              <a:t>November 17-18: </a:t>
            </a:r>
            <a:r>
              <a:rPr lang="en-US" sz="2400" b="1" dirty="0" err="1">
                <a:solidFill>
                  <a:schemeClr val="bg1"/>
                </a:solidFill>
              </a:rPr>
              <a:t>Leonids</a:t>
            </a:r>
            <a:endParaRPr lang="en-US" sz="2400" b="1" dirty="0">
              <a:solidFill>
                <a:schemeClr val="bg1"/>
              </a:solidFill>
            </a:endParaRPr>
          </a:p>
          <a:p>
            <a:pPr marL="285750" indent="-285750">
              <a:buFont typeface="Arial" panose="020B0604020202020204" pitchFamily="34" charset="0"/>
              <a:buChar char="•"/>
            </a:pPr>
            <a:endParaRPr lang="en-US" sz="2000" b="1" dirty="0">
              <a:solidFill>
                <a:schemeClr val="bg1"/>
              </a:solidFill>
            </a:endParaRPr>
          </a:p>
        </p:txBody>
      </p:sp>
    </p:spTree>
    <p:extLst>
      <p:ext uri="{BB962C8B-B14F-4D97-AF65-F5344CB8AC3E}">
        <p14:creationId xmlns:p14="http://schemas.microsoft.com/office/powerpoint/2010/main" val="337734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Shape 161"/>
          <p:cNvSpPr txBox="1">
            <a:spLocks noGrp="1"/>
          </p:cNvSpPr>
          <p:nvPr>
            <p:ph type="body" idx="1"/>
          </p:nvPr>
        </p:nvSpPr>
        <p:spPr>
          <a:xfrm>
            <a:off x="494270" y="797544"/>
            <a:ext cx="8229600" cy="173200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FF00"/>
              </a:buClr>
              <a:buSzPct val="25000"/>
              <a:buFont typeface="Arial"/>
              <a:buNone/>
            </a:pPr>
            <a:r>
              <a:rPr lang="en-US" sz="4000" b="0" i="0" u="none" strike="noStrike" cap="none" dirty="0">
                <a:solidFill>
                  <a:schemeClr val="bg1"/>
                </a:solidFill>
                <a:latin typeface="Times New Roman"/>
                <a:ea typeface="Times New Roman"/>
                <a:cs typeface="Times New Roman"/>
                <a:sym typeface="Times New Roman"/>
              </a:rPr>
              <a:t>Next month’s meeting is on Thursday, November</a:t>
            </a:r>
            <a:r>
              <a:rPr lang="en-US" dirty="0">
                <a:solidFill>
                  <a:schemeClr val="bg1"/>
                </a:solidFill>
              </a:rPr>
              <a:t> 21st</a:t>
            </a:r>
            <a:r>
              <a:rPr lang="en-US" sz="4000" b="0" i="0" u="none" strike="noStrike" cap="none" dirty="0">
                <a:solidFill>
                  <a:schemeClr val="bg1"/>
                </a:solidFill>
                <a:latin typeface="Times New Roman"/>
                <a:ea typeface="Times New Roman"/>
                <a:cs typeface="Times New Roman"/>
                <a:sym typeface="Times New Roman"/>
              </a:rPr>
              <a:t>, 2019 at 7 PM</a:t>
            </a:r>
          </a:p>
          <a:p>
            <a:pPr marL="0" marR="0" lvl="0" indent="0" algn="ctr" rtl="0">
              <a:spcBef>
                <a:spcPts val="0"/>
              </a:spcBef>
              <a:spcAft>
                <a:spcPts val="0"/>
              </a:spcAft>
              <a:buClr>
                <a:srgbClr val="00FF00"/>
              </a:buClr>
              <a:buSzPct val="25000"/>
              <a:buFont typeface="Arial"/>
              <a:buNone/>
            </a:pPr>
            <a:endParaRPr lang="en-US" sz="4000" b="0" i="0" u="none" strike="noStrike" cap="none" dirty="0">
              <a:sym typeface="Times New Roman"/>
            </a:endParaRPr>
          </a:p>
          <a:p>
            <a:pPr marL="0" marR="0" lvl="0" indent="0" algn="ctr" rtl="0">
              <a:spcBef>
                <a:spcPts val="800"/>
              </a:spcBef>
              <a:buClr>
                <a:srgbClr val="FFFF00"/>
              </a:buClr>
              <a:buSzPct val="25000"/>
              <a:buFont typeface="Arial"/>
              <a:buNone/>
            </a:pPr>
            <a:endParaRPr sz="4000" b="0" i="0" u="none" strike="noStrike" cap="none" dirty="0">
              <a:solidFill>
                <a:srgbClr val="00FF00"/>
              </a:solidFill>
              <a:latin typeface="Times New Roman"/>
              <a:ea typeface="Times New Roman"/>
              <a:cs typeface="Times New Roman"/>
              <a:sym typeface="Times New Roman"/>
            </a:endParaRPr>
          </a:p>
        </p:txBody>
      </p:sp>
      <p:sp>
        <p:nvSpPr>
          <p:cNvPr id="162" name="Shape 162"/>
          <p:cNvSpPr txBox="1"/>
          <p:nvPr/>
        </p:nvSpPr>
        <p:spPr>
          <a:xfrm>
            <a:off x="508289" y="2932667"/>
            <a:ext cx="8172042" cy="3216707"/>
          </a:xfrm>
          <a:prstGeom prst="rect">
            <a:avLst/>
          </a:prstGeom>
          <a:noFill/>
          <a:ln>
            <a:noFill/>
          </a:ln>
        </p:spPr>
        <p:txBody>
          <a:bodyPr lIns="91425" tIns="45700" rIns="91425" bIns="45700" anchor="t" anchorCtr="0">
            <a:noAutofit/>
          </a:bodyPr>
          <a:lstStyle/>
          <a:p>
            <a:pPr lvl="0" algn="ctr">
              <a:spcBef>
                <a:spcPts val="800"/>
              </a:spcBef>
              <a:buClr>
                <a:srgbClr val="FFFF00"/>
              </a:buClr>
              <a:buSzPct val="25000"/>
            </a:pPr>
            <a:r>
              <a:rPr lang="en-US" sz="2800" dirty="0">
                <a:solidFill>
                  <a:schemeClr val="bg1"/>
                </a:solidFill>
                <a:latin typeface="Calibri"/>
                <a:ea typeface="Calibri"/>
                <a:cs typeface="Calibri"/>
                <a:sym typeface="Calibri"/>
              </a:rPr>
              <a:t>Peter </a:t>
            </a:r>
            <a:r>
              <a:rPr lang="en-US" sz="2800" dirty="0" err="1">
                <a:solidFill>
                  <a:schemeClr val="bg1"/>
                </a:solidFill>
                <a:latin typeface="Calibri"/>
                <a:ea typeface="Calibri"/>
                <a:cs typeface="Calibri"/>
                <a:sym typeface="Calibri"/>
              </a:rPr>
              <a:t>Gural</a:t>
            </a:r>
            <a:endParaRPr lang="en-US" sz="2800" dirty="0">
              <a:solidFill>
                <a:schemeClr val="bg1"/>
              </a:solidFill>
              <a:latin typeface="Calibri"/>
              <a:ea typeface="Calibri"/>
              <a:cs typeface="Calibri"/>
              <a:sym typeface="Calibri"/>
            </a:endParaRPr>
          </a:p>
          <a:p>
            <a:pPr lvl="0" algn="ctr">
              <a:spcBef>
                <a:spcPts val="800"/>
              </a:spcBef>
              <a:buClr>
                <a:srgbClr val="FFFF00"/>
              </a:buClr>
              <a:buSzPct val="25000"/>
            </a:pPr>
            <a:endParaRPr lang="en-US" sz="2800" dirty="0">
              <a:solidFill>
                <a:schemeClr val="bg1"/>
              </a:solidFill>
              <a:latin typeface="Calibri"/>
              <a:ea typeface="Calibri"/>
              <a:cs typeface="Calibri"/>
              <a:sym typeface="Calibri"/>
            </a:endParaRPr>
          </a:p>
          <a:p>
            <a:pPr lvl="0" algn="ctr">
              <a:spcBef>
                <a:spcPts val="800"/>
              </a:spcBef>
              <a:buClr>
                <a:srgbClr val="FFFF00"/>
              </a:buClr>
              <a:buSzPct val="25000"/>
            </a:pPr>
            <a:r>
              <a:rPr lang="en-US" sz="2800" dirty="0">
                <a:solidFill>
                  <a:schemeClr val="bg1"/>
                </a:solidFill>
                <a:latin typeface="Calibri"/>
                <a:ea typeface="Calibri"/>
                <a:cs typeface="Calibri"/>
                <a:sym typeface="Calibri"/>
              </a:rPr>
              <a:t>TBD</a:t>
            </a:r>
            <a:endParaRPr lang="en-US" sz="2000" dirty="0">
              <a:solidFill>
                <a:schemeClr val="bg1"/>
              </a:solidFill>
              <a:latin typeface="Calibri"/>
              <a:ea typeface="Calibri"/>
              <a:cs typeface="Calibri"/>
              <a:sym typeface="Calibri"/>
            </a:endParaRPr>
          </a:p>
        </p:txBody>
      </p:sp>
      <p:sp>
        <p:nvSpPr>
          <p:cNvPr id="163" name="Shape 163"/>
          <p:cNvSpPr/>
          <p:nvPr/>
        </p:nvSpPr>
        <p:spPr>
          <a:xfrm>
            <a:off x="8562975" y="5598317"/>
            <a:ext cx="247649" cy="142875"/>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descr="m46m47_hetlage_f.jpg"/>
          <p:cNvPicPr preferRelativeResize="0"/>
          <p:nvPr/>
        </p:nvPicPr>
        <p:blipFill rotWithShape="1">
          <a:blip r:embed="rId3">
            <a:alphaModFix/>
          </a:blip>
          <a:srcRect l="3514" r="4188"/>
          <a:stretch/>
        </p:blipFill>
        <p:spPr>
          <a:xfrm>
            <a:off x="0" y="44970"/>
            <a:ext cx="9144000" cy="6858000"/>
          </a:xfrm>
          <a:prstGeom prst="rect">
            <a:avLst/>
          </a:prstGeom>
          <a:noFill/>
          <a:ln>
            <a:noFill/>
          </a:ln>
        </p:spPr>
      </p:pic>
      <p:sp>
        <p:nvSpPr>
          <p:cNvPr id="96" name="Shape 96"/>
          <p:cNvSpPr txBox="1"/>
          <p:nvPr/>
        </p:nvSpPr>
        <p:spPr>
          <a:xfrm>
            <a:off x="457200" y="-329208"/>
            <a:ext cx="8229600" cy="290572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38CD5"/>
              </a:buClr>
              <a:buSzPct val="25000"/>
              <a:buFont typeface="Times New Roman"/>
              <a:buNone/>
            </a:pPr>
            <a:r>
              <a:rPr lang="en-US" sz="7200" b="1" i="0" u="none" strike="noStrike" cap="none" dirty="0">
                <a:solidFill>
                  <a:srgbClr val="FFFF00"/>
                </a:solidFill>
                <a:latin typeface="Times New Roman"/>
                <a:ea typeface="Times New Roman"/>
                <a:cs typeface="Times New Roman"/>
                <a:sym typeface="Times New Roman"/>
              </a:rPr>
              <a:t>Introductions</a:t>
            </a:r>
            <a:endParaRPr lang="en-US" sz="2400" b="1" dirty="0">
              <a:solidFill>
                <a:srgbClr val="FFFF0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id="{C22C4FC9-3C14-4351-8FF9-3427C9084356}"/>
              </a:ext>
            </a:extLst>
          </p:cNvPr>
          <p:cNvPicPr>
            <a:picLocks noChangeAspect="1"/>
          </p:cNvPicPr>
          <p:nvPr/>
        </p:nvPicPr>
        <p:blipFill>
          <a:blip r:embed="rId4"/>
          <a:stretch>
            <a:fillRect/>
          </a:stretch>
        </p:blipFill>
        <p:spPr>
          <a:xfrm>
            <a:off x="2314575" y="1524000"/>
            <a:ext cx="4514850" cy="381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38"/>
            <a:ext cx="8229600" cy="1143000"/>
          </a:xfrm>
        </p:spPr>
        <p:txBody>
          <a:bodyPr/>
          <a:lstStyle/>
          <a:p>
            <a:r>
              <a:rPr lang="en-US" dirty="0">
                <a:solidFill>
                  <a:schemeClr val="bg1"/>
                </a:solidFill>
                <a:latin typeface="+mn-lt"/>
              </a:rPr>
              <a:t>Officers Reports</a:t>
            </a:r>
            <a:br>
              <a:rPr lang="en-US" dirty="0">
                <a:solidFill>
                  <a:schemeClr val="bg1"/>
                </a:solidFill>
                <a:latin typeface="+mn-lt"/>
              </a:rPr>
            </a:br>
            <a:endParaRPr lang="en-US" sz="3200" dirty="0">
              <a:solidFill>
                <a:schemeClr val="bg1"/>
              </a:solidFill>
              <a:latin typeface="+mn-lt"/>
            </a:endParaRPr>
          </a:p>
        </p:txBody>
      </p:sp>
      <p:pic>
        <p:nvPicPr>
          <p:cNvPr id="6" name="Picture 5">
            <a:extLst>
              <a:ext uri="{FF2B5EF4-FFF2-40B4-BE49-F238E27FC236}">
                <a16:creationId xmlns:a16="http://schemas.microsoft.com/office/drawing/2014/main" id="{3ACFF27E-D699-4220-A3E7-F16F44CC09CD}"/>
              </a:ext>
            </a:extLst>
          </p:cNvPr>
          <p:cNvPicPr>
            <a:picLocks noChangeAspect="1"/>
          </p:cNvPicPr>
          <p:nvPr/>
        </p:nvPicPr>
        <p:blipFill>
          <a:blip r:embed="rId3"/>
          <a:stretch>
            <a:fillRect/>
          </a:stretch>
        </p:blipFill>
        <p:spPr>
          <a:xfrm>
            <a:off x="0" y="1640586"/>
            <a:ext cx="9144000" cy="4311922"/>
          </a:xfrm>
          <a:prstGeom prst="rect">
            <a:avLst/>
          </a:prstGeom>
        </p:spPr>
      </p:pic>
    </p:spTree>
    <p:extLst>
      <p:ext uri="{BB962C8B-B14F-4D97-AF65-F5344CB8AC3E}">
        <p14:creationId xmlns:p14="http://schemas.microsoft.com/office/powerpoint/2010/main" val="117823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094828-D001-4C31-B427-29195F4737C4}"/>
              </a:ext>
            </a:extLst>
          </p:cNvPr>
          <p:cNvPicPr>
            <a:picLocks noChangeAspect="1"/>
          </p:cNvPicPr>
          <p:nvPr/>
        </p:nvPicPr>
        <p:blipFill>
          <a:blip r:embed="rId2"/>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9BB87D12-4A85-44A3-ABDC-42CFCE1FF231}"/>
              </a:ext>
            </a:extLst>
          </p:cNvPr>
          <p:cNvSpPr/>
          <p:nvPr/>
        </p:nvSpPr>
        <p:spPr>
          <a:xfrm>
            <a:off x="2152109" y="2193241"/>
            <a:ext cx="4839786" cy="1754326"/>
          </a:xfrm>
          <a:prstGeom prst="rect">
            <a:avLst/>
          </a:prstGeom>
          <a:noFill/>
          <a:effectLst>
            <a:glow rad="228600">
              <a:schemeClr val="accent3">
                <a:satMod val="175000"/>
                <a:alpha val="40000"/>
              </a:schemeClr>
            </a:glow>
          </a:effectLst>
        </p:spPr>
        <p:txBody>
          <a:bodyPr wrap="none" lIns="91440" tIns="45720" rIns="91440" bIns="45720">
            <a:spAutoFit/>
            <a:scene3d>
              <a:camera prst="perspectiveContrastingRightFacing"/>
              <a:lightRig rig="threePt" dir="t"/>
            </a:scene3d>
          </a:bodyPr>
          <a:lstStyle/>
          <a:p>
            <a:pPr algn="ctr"/>
            <a:r>
              <a:rPr lang="en-U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rPr>
              <a:t>INTERESTING</a:t>
            </a:r>
          </a:p>
          <a:p>
            <a:pPr algn="ctr"/>
            <a:r>
              <a:rPr lang="en-US" sz="5400" b="1" dirty="0">
                <a:ln w="12700">
                  <a:solidFill>
                    <a:schemeClr val="accent3">
                      <a:lumMod val="50000"/>
                    </a:schemeClr>
                  </a:solidFill>
                  <a:prstDash val="solid"/>
                </a:ln>
                <a:solidFill>
                  <a:srgbClr val="FFFF00"/>
                </a:solidFill>
                <a:effectLst>
                  <a:innerShdw blurRad="177800">
                    <a:schemeClr val="accent3">
                      <a:lumMod val="50000"/>
                    </a:schemeClr>
                  </a:innerShdw>
                </a:effectLst>
              </a:rPr>
              <a:t>STARS</a:t>
            </a:r>
            <a:endParaRPr lang="en-U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413844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A70FE6-B09D-45A8-9AAD-1047839B1087}"/>
              </a:ext>
            </a:extLst>
          </p:cNvPr>
          <p:cNvSpPr/>
          <p:nvPr/>
        </p:nvSpPr>
        <p:spPr>
          <a:xfrm>
            <a:off x="438251" y="78992"/>
            <a:ext cx="8226931" cy="1077218"/>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solidFill>
                  <a:srgbClr val="FFFF00"/>
                </a:solidFill>
                <a:effectLst>
                  <a:outerShdw dist="38100" dir="2640000" algn="bl" rotWithShape="0">
                    <a:schemeClr val="accent1"/>
                  </a:outerShdw>
                </a:effectLst>
              </a:rPr>
              <a:t>HD 140283</a:t>
            </a:r>
          </a:p>
          <a:p>
            <a:pPr algn="ctr"/>
            <a:r>
              <a:rPr lang="en-US" sz="3200" b="1" dirty="0">
                <a:ln w="12700">
                  <a:solidFill>
                    <a:schemeClr val="accent1"/>
                  </a:solidFill>
                  <a:prstDash val="solid"/>
                </a:ln>
                <a:solidFill>
                  <a:srgbClr val="FFFF00"/>
                </a:solidFill>
                <a:effectLst>
                  <a:outerShdw dist="38100" dir="2640000" algn="bl" rotWithShape="0">
                    <a:schemeClr val="accent1"/>
                  </a:outerShdw>
                </a:effectLst>
              </a:rPr>
              <a:t>The Star That's Older Than The Universe!</a:t>
            </a:r>
            <a:endParaRPr lang="en-US" sz="4000" b="1" cap="none" spc="0" dirty="0">
              <a:ln w="12700">
                <a:solidFill>
                  <a:schemeClr val="accent1"/>
                </a:solidFill>
                <a:prstDash val="solid"/>
              </a:ln>
              <a:solidFill>
                <a:srgbClr val="FFFF00"/>
              </a:solidFill>
              <a:effectLst>
                <a:outerShdw dist="38100" dir="2640000" algn="bl" rotWithShape="0">
                  <a:schemeClr val="accent1"/>
                </a:outerShdw>
              </a:effectLst>
            </a:endParaRPr>
          </a:p>
        </p:txBody>
      </p:sp>
      <p:pic>
        <p:nvPicPr>
          <p:cNvPr id="6" name="Picture 5">
            <a:extLst>
              <a:ext uri="{FF2B5EF4-FFF2-40B4-BE49-F238E27FC236}">
                <a16:creationId xmlns:a16="http://schemas.microsoft.com/office/drawing/2014/main" id="{DA248F5F-1766-4966-A14F-A1C9CDCA539B}"/>
              </a:ext>
            </a:extLst>
          </p:cNvPr>
          <p:cNvPicPr>
            <a:picLocks noChangeAspect="1"/>
          </p:cNvPicPr>
          <p:nvPr/>
        </p:nvPicPr>
        <p:blipFill>
          <a:blip r:embed="rId2"/>
          <a:stretch>
            <a:fillRect/>
          </a:stretch>
        </p:blipFill>
        <p:spPr>
          <a:xfrm>
            <a:off x="184870" y="1941086"/>
            <a:ext cx="3407416" cy="2725268"/>
          </a:xfrm>
          <a:prstGeom prst="rect">
            <a:avLst/>
          </a:prstGeom>
          <a:ln>
            <a:solidFill>
              <a:schemeClr val="bg1"/>
            </a:solidFill>
          </a:ln>
        </p:spPr>
      </p:pic>
      <p:sp>
        <p:nvSpPr>
          <p:cNvPr id="7" name="TextBox 6">
            <a:extLst>
              <a:ext uri="{FF2B5EF4-FFF2-40B4-BE49-F238E27FC236}">
                <a16:creationId xmlns:a16="http://schemas.microsoft.com/office/drawing/2014/main" id="{790CDE98-195E-4390-8BF2-C0F9C58A5031}"/>
              </a:ext>
            </a:extLst>
          </p:cNvPr>
          <p:cNvSpPr txBox="1"/>
          <p:nvPr/>
        </p:nvSpPr>
        <p:spPr>
          <a:xfrm>
            <a:off x="1160585" y="5451231"/>
            <a:ext cx="6672105" cy="954107"/>
          </a:xfrm>
          <a:prstGeom prst="rect">
            <a:avLst/>
          </a:prstGeom>
          <a:noFill/>
        </p:spPr>
        <p:txBody>
          <a:bodyPr wrap="square" rtlCol="0">
            <a:spAutoFit/>
          </a:bodyPr>
          <a:lstStyle/>
          <a:p>
            <a:r>
              <a:rPr lang="en-US" dirty="0">
                <a:solidFill>
                  <a:schemeClr val="bg1"/>
                </a:solidFill>
                <a:latin typeface="Arial" panose="020B0604020202020204" pitchFamily="34" charset="0"/>
              </a:rPr>
              <a:t>Now that sounds impossible. How can a star be older than universe? But believe it or not this star, HD 140283, is older than Universe according to the calculations. It is estimated that this star is 14.46 ± 0.8 billions years old, whereas the universe is 13.79 ± 0.021 billions years.</a:t>
            </a:r>
            <a:endParaRPr lang="en-US" dirty="0">
              <a:solidFill>
                <a:schemeClr val="bg1"/>
              </a:solidFill>
            </a:endParaRPr>
          </a:p>
        </p:txBody>
      </p:sp>
      <p:pic>
        <p:nvPicPr>
          <p:cNvPr id="10" name="Picture 9">
            <a:extLst>
              <a:ext uri="{FF2B5EF4-FFF2-40B4-BE49-F238E27FC236}">
                <a16:creationId xmlns:a16="http://schemas.microsoft.com/office/drawing/2014/main" id="{A3AF48D8-8AE6-43E2-ADD3-BCEAB9EABCDB}"/>
              </a:ext>
            </a:extLst>
          </p:cNvPr>
          <p:cNvPicPr>
            <a:picLocks noChangeAspect="1"/>
          </p:cNvPicPr>
          <p:nvPr/>
        </p:nvPicPr>
        <p:blipFill>
          <a:blip r:embed="rId3"/>
          <a:stretch>
            <a:fillRect/>
          </a:stretch>
        </p:blipFill>
        <p:spPr>
          <a:xfrm>
            <a:off x="3712182" y="1372437"/>
            <a:ext cx="4953000" cy="3962400"/>
          </a:xfrm>
          <a:prstGeom prst="rect">
            <a:avLst/>
          </a:prstGeom>
          <a:ln>
            <a:solidFill>
              <a:schemeClr val="bg1"/>
            </a:solidFill>
          </a:ln>
        </p:spPr>
      </p:pic>
    </p:spTree>
    <p:extLst>
      <p:ext uri="{BB962C8B-B14F-4D97-AF65-F5344CB8AC3E}">
        <p14:creationId xmlns:p14="http://schemas.microsoft.com/office/powerpoint/2010/main" val="259562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3792B2-1BB9-4380-8B89-6E437D14816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7</a:t>
            </a:fld>
            <a:endParaRPr lang="en-US" sz="1200">
              <a:solidFill>
                <a:schemeClr val="lt1"/>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BE901D78-01C6-413F-911C-DC559A026676}"/>
              </a:ext>
            </a:extLst>
          </p:cNvPr>
          <p:cNvSpPr/>
          <p:nvPr/>
        </p:nvSpPr>
        <p:spPr>
          <a:xfrm>
            <a:off x="2652245" y="1443340"/>
            <a:ext cx="3839513" cy="3416320"/>
          </a:xfrm>
          <a:prstGeom prst="rect">
            <a:avLst/>
          </a:prstGeom>
          <a:solidFill>
            <a:srgbClr val="FFFF00"/>
          </a:solidFill>
        </p:spPr>
        <p:txBody>
          <a:bodyPr wrap="none" lIns="91440" tIns="45720" rIns="91440" bIns="45720">
            <a:spAutoFit/>
          </a:bodyPr>
          <a:lstStyle/>
          <a:p>
            <a:pPr algn="ctr"/>
            <a:r>
              <a:rPr lang="en-US"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Astronomy</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Past</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Present</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Future</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a:extLst>
              <a:ext uri="{FF2B5EF4-FFF2-40B4-BE49-F238E27FC236}">
                <a16:creationId xmlns:a16="http://schemas.microsoft.com/office/drawing/2014/main" id="{6237783F-1937-4A97-9F39-E540FB768050}"/>
              </a:ext>
            </a:extLst>
          </p:cNvPr>
          <p:cNvSpPr/>
          <p:nvPr/>
        </p:nvSpPr>
        <p:spPr>
          <a:xfrm>
            <a:off x="593995" y="546859"/>
            <a:ext cx="795602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It’s time once again for:</a:t>
            </a:r>
          </a:p>
        </p:txBody>
      </p:sp>
      <p:pic>
        <p:nvPicPr>
          <p:cNvPr id="6" name="Picture 5">
            <a:extLst>
              <a:ext uri="{FF2B5EF4-FFF2-40B4-BE49-F238E27FC236}">
                <a16:creationId xmlns:a16="http://schemas.microsoft.com/office/drawing/2014/main" id="{E156FD42-A261-4445-A7D2-FBA9219200EE}"/>
              </a:ext>
            </a:extLst>
          </p:cNvPr>
          <p:cNvPicPr>
            <a:picLocks noChangeAspect="1"/>
          </p:cNvPicPr>
          <p:nvPr/>
        </p:nvPicPr>
        <p:blipFill>
          <a:blip r:embed="rId2"/>
          <a:stretch>
            <a:fillRect/>
          </a:stretch>
        </p:blipFill>
        <p:spPr>
          <a:xfrm>
            <a:off x="860612" y="5000085"/>
            <a:ext cx="1552575" cy="1857915"/>
          </a:xfrm>
          <a:prstGeom prst="rect">
            <a:avLst/>
          </a:prstGeom>
        </p:spPr>
      </p:pic>
      <p:pic>
        <p:nvPicPr>
          <p:cNvPr id="7" name="Picture 6">
            <a:extLst>
              <a:ext uri="{FF2B5EF4-FFF2-40B4-BE49-F238E27FC236}">
                <a16:creationId xmlns:a16="http://schemas.microsoft.com/office/drawing/2014/main" id="{C1CEEB50-0D96-4C02-B48D-9BE6C0B7CD5A}"/>
              </a:ext>
            </a:extLst>
          </p:cNvPr>
          <p:cNvPicPr>
            <a:picLocks noChangeAspect="1"/>
          </p:cNvPicPr>
          <p:nvPr/>
        </p:nvPicPr>
        <p:blipFill>
          <a:blip r:embed="rId3"/>
          <a:stretch>
            <a:fillRect/>
          </a:stretch>
        </p:blipFill>
        <p:spPr>
          <a:xfrm>
            <a:off x="4970930" y="5370642"/>
            <a:ext cx="4096310" cy="1365437"/>
          </a:xfrm>
          <a:prstGeom prst="rect">
            <a:avLst/>
          </a:prstGeom>
        </p:spPr>
      </p:pic>
      <p:pic>
        <p:nvPicPr>
          <p:cNvPr id="8" name="Picture 7">
            <a:extLst>
              <a:ext uri="{FF2B5EF4-FFF2-40B4-BE49-F238E27FC236}">
                <a16:creationId xmlns:a16="http://schemas.microsoft.com/office/drawing/2014/main" id="{21541BDB-EFD1-4CAB-9795-CA22EBB2E459}"/>
              </a:ext>
            </a:extLst>
          </p:cNvPr>
          <p:cNvPicPr>
            <a:picLocks noChangeAspect="1"/>
          </p:cNvPicPr>
          <p:nvPr/>
        </p:nvPicPr>
        <p:blipFill>
          <a:blip r:embed="rId4"/>
          <a:stretch>
            <a:fillRect/>
          </a:stretch>
        </p:blipFill>
        <p:spPr>
          <a:xfrm>
            <a:off x="2413187" y="5152838"/>
            <a:ext cx="2557743" cy="1705162"/>
          </a:xfrm>
          <a:prstGeom prst="rect">
            <a:avLst/>
          </a:prstGeom>
        </p:spPr>
      </p:pic>
    </p:spTree>
    <p:extLst>
      <p:ext uri="{BB962C8B-B14F-4D97-AF65-F5344CB8AC3E}">
        <p14:creationId xmlns:p14="http://schemas.microsoft.com/office/powerpoint/2010/main" val="358406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3D4245-B453-40B5-98A1-EF4EBB8817C5}"/>
              </a:ext>
            </a:extLst>
          </p:cNvPr>
          <p:cNvSpPr>
            <a:spLocks noGrp="1"/>
          </p:cNvSpPr>
          <p:nvPr>
            <p:ph type="title"/>
          </p:nvPr>
        </p:nvSpPr>
        <p:spPr>
          <a:xfrm>
            <a:off x="457200" y="1286933"/>
            <a:ext cx="3008313" cy="777117"/>
          </a:xfrm>
        </p:spPr>
        <p:txBody>
          <a:bodyPr/>
          <a:lstStyle/>
          <a:p>
            <a:pPr algn="ctr"/>
            <a:r>
              <a:rPr lang="en-US" sz="3600" dirty="0"/>
              <a:t>1734</a:t>
            </a:r>
            <a:endParaRPr lang="en-US" dirty="0"/>
          </a:p>
        </p:txBody>
      </p:sp>
      <p:sp>
        <p:nvSpPr>
          <p:cNvPr id="5" name="Text Placeholder 4">
            <a:extLst>
              <a:ext uri="{FF2B5EF4-FFF2-40B4-BE49-F238E27FC236}">
                <a16:creationId xmlns:a16="http://schemas.microsoft.com/office/drawing/2014/main" id="{644F2743-6CBE-4C72-B8AD-1B2BF505722B}"/>
              </a:ext>
            </a:extLst>
          </p:cNvPr>
          <p:cNvSpPr>
            <a:spLocks noGrp="1"/>
          </p:cNvSpPr>
          <p:nvPr>
            <p:ph type="body" idx="2"/>
          </p:nvPr>
        </p:nvSpPr>
        <p:spPr>
          <a:xfrm>
            <a:off x="457200" y="2064051"/>
            <a:ext cx="3008313" cy="4691063"/>
          </a:xfrm>
        </p:spPr>
        <p:txBody>
          <a:bodyPr/>
          <a:lstStyle/>
          <a:p>
            <a:r>
              <a:rPr lang="en-US" dirty="0"/>
              <a:t>Built by the Rajput king Sawai Jai Singh II in 1734, Jantar Mantar, Jaipur is an astronomical observatory, which features the world’s largest stone sundial. India has five of them, and the largest one is in Jaipur. </a:t>
            </a:r>
          </a:p>
        </p:txBody>
      </p:sp>
      <p:sp>
        <p:nvSpPr>
          <p:cNvPr id="8" name="TextBox 7">
            <a:extLst>
              <a:ext uri="{FF2B5EF4-FFF2-40B4-BE49-F238E27FC236}">
                <a16:creationId xmlns:a16="http://schemas.microsoft.com/office/drawing/2014/main" id="{A47E25D3-D3DA-4B0C-86D0-775015B3B99C}"/>
              </a:ext>
            </a:extLst>
          </p:cNvPr>
          <p:cNvSpPr txBox="1"/>
          <p:nvPr/>
        </p:nvSpPr>
        <p:spPr>
          <a:xfrm>
            <a:off x="7759398" y="6170339"/>
            <a:ext cx="1257075" cy="584775"/>
          </a:xfrm>
          <a:prstGeom prst="rect">
            <a:avLst/>
          </a:prstGeom>
          <a:noFill/>
        </p:spPr>
        <p:txBody>
          <a:bodyPr wrap="none" rtlCol="0">
            <a:spAutoFit/>
          </a:bodyPr>
          <a:lstStyle/>
          <a:p>
            <a:r>
              <a:rPr lang="en-US" sz="3200" dirty="0">
                <a:solidFill>
                  <a:schemeClr val="bg1"/>
                </a:solidFill>
              </a:rPr>
              <a:t>PAST</a:t>
            </a:r>
          </a:p>
        </p:txBody>
      </p:sp>
      <p:sp>
        <p:nvSpPr>
          <p:cNvPr id="7" name="Rectangle 6">
            <a:extLst>
              <a:ext uri="{FF2B5EF4-FFF2-40B4-BE49-F238E27FC236}">
                <a16:creationId xmlns:a16="http://schemas.microsoft.com/office/drawing/2014/main" id="{F76BC07A-3AB6-41E0-A9D5-7E47E94E1B66}"/>
              </a:ext>
            </a:extLst>
          </p:cNvPr>
          <p:cNvSpPr/>
          <p:nvPr/>
        </p:nvSpPr>
        <p:spPr>
          <a:xfrm>
            <a:off x="2054324" y="156404"/>
            <a:ext cx="5035353" cy="954107"/>
          </a:xfrm>
          <a:prstGeom prst="rect">
            <a:avLst/>
          </a:prstGeom>
          <a:noFill/>
        </p:spPr>
        <p:txBody>
          <a:bodyPr wrap="none" lIns="91440" tIns="45720" rIns="91440" bIns="45720">
            <a:spAutoFit/>
          </a:bodyPr>
          <a:lstStyle/>
          <a:p>
            <a:pPr algn="ctr"/>
            <a:r>
              <a:rPr lang="en-US" sz="2800" b="1" dirty="0">
                <a:ln w="12700">
                  <a:solidFill>
                    <a:schemeClr val="accent1"/>
                  </a:solidFill>
                  <a:prstDash val="solid"/>
                </a:ln>
                <a:solidFill>
                  <a:srgbClr val="FFFF00"/>
                </a:solidFill>
                <a:effectLst>
                  <a:outerShdw dist="38100" dir="2640000" algn="bl" rotWithShape="0">
                    <a:schemeClr val="accent1"/>
                  </a:outerShdw>
                </a:effectLst>
              </a:rPr>
              <a:t>Jantar Mantar Jaipur</a:t>
            </a:r>
          </a:p>
          <a:p>
            <a:pPr algn="ctr"/>
            <a:r>
              <a:rPr lang="en-US" sz="2800" b="1" dirty="0">
                <a:ln w="12700">
                  <a:solidFill>
                    <a:schemeClr val="accent1"/>
                  </a:solidFill>
                  <a:prstDash val="solid"/>
                </a:ln>
                <a:solidFill>
                  <a:srgbClr val="FFFF00"/>
                </a:solidFill>
                <a:effectLst>
                  <a:outerShdw dist="38100" dir="2640000" algn="bl" rotWithShape="0">
                    <a:schemeClr val="accent1"/>
                  </a:outerShdw>
                </a:effectLst>
              </a:rPr>
              <a:t>The World’s Largest Sundial</a:t>
            </a:r>
          </a:p>
        </p:txBody>
      </p:sp>
      <p:pic>
        <p:nvPicPr>
          <p:cNvPr id="6" name="Picture 5">
            <a:extLst>
              <a:ext uri="{FF2B5EF4-FFF2-40B4-BE49-F238E27FC236}">
                <a16:creationId xmlns:a16="http://schemas.microsoft.com/office/drawing/2014/main" id="{B5FF63BB-64E7-4F40-A07B-0A196C5A5FA8}"/>
              </a:ext>
            </a:extLst>
          </p:cNvPr>
          <p:cNvPicPr>
            <a:picLocks noChangeAspect="1"/>
          </p:cNvPicPr>
          <p:nvPr/>
        </p:nvPicPr>
        <p:blipFill>
          <a:blip r:embed="rId2"/>
          <a:stretch>
            <a:fillRect/>
          </a:stretch>
        </p:blipFill>
        <p:spPr>
          <a:xfrm>
            <a:off x="3660864" y="1763174"/>
            <a:ext cx="5119092" cy="3407853"/>
          </a:xfrm>
          <a:prstGeom prst="rect">
            <a:avLst/>
          </a:prstGeom>
        </p:spPr>
      </p:pic>
    </p:spTree>
    <p:extLst>
      <p:ext uri="{BB962C8B-B14F-4D97-AF65-F5344CB8AC3E}">
        <p14:creationId xmlns:p14="http://schemas.microsoft.com/office/powerpoint/2010/main" val="298372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2253E8-B5CD-4D49-9029-AAA194C3E44A}"/>
              </a:ext>
            </a:extLst>
          </p:cNvPr>
          <p:cNvSpPr txBox="1"/>
          <p:nvPr/>
        </p:nvSpPr>
        <p:spPr>
          <a:xfrm>
            <a:off x="190500" y="1805210"/>
            <a:ext cx="481222" cy="3539430"/>
          </a:xfrm>
          <a:prstGeom prst="rect">
            <a:avLst/>
          </a:prstGeom>
          <a:noFill/>
        </p:spPr>
        <p:txBody>
          <a:bodyPr wrap="none" rtlCol="0">
            <a:spAutoFit/>
          </a:bodyPr>
          <a:lstStyle/>
          <a:p>
            <a:r>
              <a:rPr lang="en-US" sz="3200" dirty="0">
                <a:solidFill>
                  <a:schemeClr val="bg1"/>
                </a:solidFill>
              </a:rPr>
              <a:t>P</a:t>
            </a:r>
          </a:p>
          <a:p>
            <a:r>
              <a:rPr lang="en-US" sz="3200" dirty="0">
                <a:solidFill>
                  <a:schemeClr val="bg1"/>
                </a:solidFill>
              </a:rPr>
              <a:t>R</a:t>
            </a:r>
          </a:p>
          <a:p>
            <a:r>
              <a:rPr lang="en-US" sz="3200" dirty="0">
                <a:solidFill>
                  <a:schemeClr val="bg1"/>
                </a:solidFill>
              </a:rPr>
              <a:t>E</a:t>
            </a:r>
          </a:p>
          <a:p>
            <a:r>
              <a:rPr lang="en-US" sz="3200" dirty="0">
                <a:solidFill>
                  <a:schemeClr val="bg1"/>
                </a:solidFill>
              </a:rPr>
              <a:t>S</a:t>
            </a:r>
          </a:p>
          <a:p>
            <a:r>
              <a:rPr lang="en-US" sz="3200" dirty="0">
                <a:solidFill>
                  <a:schemeClr val="bg1"/>
                </a:solidFill>
              </a:rPr>
              <a:t>E</a:t>
            </a:r>
          </a:p>
          <a:p>
            <a:r>
              <a:rPr lang="en-US" sz="3200" dirty="0">
                <a:solidFill>
                  <a:schemeClr val="bg1"/>
                </a:solidFill>
              </a:rPr>
              <a:t>N</a:t>
            </a:r>
          </a:p>
          <a:p>
            <a:r>
              <a:rPr lang="en-US" sz="3200" dirty="0">
                <a:solidFill>
                  <a:schemeClr val="bg1"/>
                </a:solidFill>
              </a:rPr>
              <a:t>T</a:t>
            </a:r>
          </a:p>
        </p:txBody>
      </p:sp>
      <p:sp>
        <p:nvSpPr>
          <p:cNvPr id="3" name="Rectangle 2">
            <a:extLst>
              <a:ext uri="{FF2B5EF4-FFF2-40B4-BE49-F238E27FC236}">
                <a16:creationId xmlns:a16="http://schemas.microsoft.com/office/drawing/2014/main" id="{029682B9-B04A-4CD7-B22D-3AFA18CEAA8E}"/>
              </a:ext>
            </a:extLst>
          </p:cNvPr>
          <p:cNvSpPr/>
          <p:nvPr/>
        </p:nvSpPr>
        <p:spPr>
          <a:xfrm>
            <a:off x="2063392" y="-70105"/>
            <a:ext cx="4833374" cy="1323439"/>
          </a:xfrm>
          <a:prstGeom prst="rect">
            <a:avLst/>
          </a:prstGeom>
          <a:noFill/>
        </p:spPr>
        <p:txBody>
          <a:bodyPr wrap="none" lIns="91440" tIns="45720" rIns="91440" bIns="45720">
            <a:spAutoFit/>
          </a:bodyPr>
          <a:lstStyle/>
          <a:p>
            <a:pPr algn="ctr"/>
            <a:r>
              <a:rPr lang="en-US" sz="4000" b="1" dirty="0">
                <a:ln w="12700">
                  <a:solidFill>
                    <a:schemeClr val="accent1"/>
                  </a:solidFill>
                  <a:prstDash val="solid"/>
                </a:ln>
                <a:solidFill>
                  <a:srgbClr val="FFFF00"/>
                </a:solidFill>
                <a:effectLst>
                  <a:outerShdw dist="38100" dir="2640000" algn="bl" rotWithShape="0">
                    <a:schemeClr val="accent1"/>
                  </a:outerShdw>
                </a:effectLst>
              </a:rPr>
              <a:t>Transit of Mercury</a:t>
            </a:r>
          </a:p>
          <a:p>
            <a:pPr algn="ctr"/>
            <a:r>
              <a:rPr lang="en-US" sz="4000" b="1" dirty="0">
                <a:ln w="12700">
                  <a:solidFill>
                    <a:schemeClr val="accent1"/>
                  </a:solidFill>
                  <a:prstDash val="solid"/>
                </a:ln>
                <a:solidFill>
                  <a:srgbClr val="FFFF00"/>
                </a:solidFill>
                <a:effectLst>
                  <a:outerShdw dist="38100" dir="2640000" algn="bl" rotWithShape="0">
                    <a:schemeClr val="accent1"/>
                  </a:outerShdw>
                </a:effectLst>
              </a:rPr>
              <a:t>November 11, 2019</a:t>
            </a:r>
            <a:endParaRPr lang="en-US" sz="4000" b="1" cap="none" spc="0" dirty="0">
              <a:ln w="12700">
                <a:solidFill>
                  <a:schemeClr val="accent1"/>
                </a:solidFill>
                <a:prstDash val="solid"/>
              </a:ln>
              <a:solidFill>
                <a:srgbClr val="FFFF00"/>
              </a:solidFill>
              <a:effectLst>
                <a:outerShdw dist="38100" dir="2640000" algn="bl" rotWithShape="0">
                  <a:schemeClr val="accent1"/>
                </a:outerShdw>
              </a:effectLst>
            </a:endParaRPr>
          </a:p>
        </p:txBody>
      </p:sp>
      <p:sp>
        <p:nvSpPr>
          <p:cNvPr id="8" name="TextBox 7">
            <a:extLst>
              <a:ext uri="{FF2B5EF4-FFF2-40B4-BE49-F238E27FC236}">
                <a16:creationId xmlns:a16="http://schemas.microsoft.com/office/drawing/2014/main" id="{DCDD1F89-0F34-484B-B9CB-B344B765AF2D}"/>
              </a:ext>
            </a:extLst>
          </p:cNvPr>
          <p:cNvSpPr txBox="1"/>
          <p:nvPr/>
        </p:nvSpPr>
        <p:spPr>
          <a:xfrm>
            <a:off x="833642" y="1727632"/>
            <a:ext cx="2385181" cy="3754874"/>
          </a:xfrm>
          <a:prstGeom prst="rect">
            <a:avLst/>
          </a:prstGeom>
          <a:noFill/>
          <a:ln>
            <a:solidFill>
              <a:schemeClr val="bg1"/>
            </a:solidFill>
          </a:ln>
        </p:spPr>
        <p:txBody>
          <a:bodyPr wrap="square" rtlCol="0">
            <a:spAutoFit/>
          </a:bodyPr>
          <a:lstStyle/>
          <a:p>
            <a:r>
              <a:rPr lang="en-US" dirty="0">
                <a:solidFill>
                  <a:schemeClr val="bg1"/>
                </a:solidFill>
              </a:rPr>
              <a:t>On Monday, 2019 November 11, Mercury will transit the Sun for the first time since 2016. The transit or passage of a planet across the face of the Sun is a relatively rare occurrence. As seen from Earth, only transits of Mercury and Venus are possible. There are approximately 13 transits of Mercury each century. In comparison, transits of Venus occur in pairs with more than a century separating each pair. </a:t>
            </a:r>
          </a:p>
        </p:txBody>
      </p:sp>
      <p:pic>
        <p:nvPicPr>
          <p:cNvPr id="5" name="Picture 4">
            <a:extLst>
              <a:ext uri="{FF2B5EF4-FFF2-40B4-BE49-F238E27FC236}">
                <a16:creationId xmlns:a16="http://schemas.microsoft.com/office/drawing/2014/main" id="{892C866C-F29D-4DE7-8C12-5C3B098AB2F2}"/>
              </a:ext>
            </a:extLst>
          </p:cNvPr>
          <p:cNvPicPr>
            <a:picLocks noChangeAspect="1"/>
          </p:cNvPicPr>
          <p:nvPr/>
        </p:nvPicPr>
        <p:blipFill>
          <a:blip r:embed="rId2"/>
          <a:stretch>
            <a:fillRect/>
          </a:stretch>
        </p:blipFill>
        <p:spPr>
          <a:xfrm>
            <a:off x="4114798" y="1220810"/>
            <a:ext cx="3220497" cy="3371458"/>
          </a:xfrm>
          <a:prstGeom prst="rect">
            <a:avLst/>
          </a:prstGeom>
        </p:spPr>
      </p:pic>
      <p:pic>
        <p:nvPicPr>
          <p:cNvPr id="11" name="Picture 10">
            <a:extLst>
              <a:ext uri="{FF2B5EF4-FFF2-40B4-BE49-F238E27FC236}">
                <a16:creationId xmlns:a16="http://schemas.microsoft.com/office/drawing/2014/main" id="{78F0AAE8-5B1D-4A81-A614-DEC6263BAA59}"/>
              </a:ext>
            </a:extLst>
          </p:cNvPr>
          <p:cNvPicPr>
            <a:picLocks noChangeAspect="1"/>
          </p:cNvPicPr>
          <p:nvPr/>
        </p:nvPicPr>
        <p:blipFill>
          <a:blip r:embed="rId3"/>
          <a:stretch>
            <a:fillRect/>
          </a:stretch>
        </p:blipFill>
        <p:spPr>
          <a:xfrm>
            <a:off x="3602334" y="4732944"/>
            <a:ext cx="4366009" cy="1962741"/>
          </a:xfrm>
          <a:prstGeom prst="rect">
            <a:avLst/>
          </a:prstGeom>
        </p:spPr>
      </p:pic>
    </p:spTree>
    <p:extLst>
      <p:ext uri="{BB962C8B-B14F-4D97-AF65-F5344CB8AC3E}">
        <p14:creationId xmlns:p14="http://schemas.microsoft.com/office/powerpoint/2010/main" val="405706054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128700</TotalTime>
  <Words>929</Words>
  <Application>Microsoft Office PowerPoint</Application>
  <PresentationFormat>On-screen Show (4:3)</PresentationFormat>
  <Paragraphs>93</Paragraphs>
  <Slides>24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 New Roman</vt:lpstr>
      <vt:lpstr>Calibri</vt:lpstr>
      <vt:lpstr>Arial</vt:lpstr>
      <vt:lpstr>Arial Black</vt:lpstr>
      <vt:lpstr>Office Theme</vt:lpstr>
      <vt:lpstr>PowerPoint Presentation</vt:lpstr>
      <vt:lpstr>PowerPoint Presentation</vt:lpstr>
      <vt:lpstr>PowerPoint Presentation</vt:lpstr>
      <vt:lpstr>Officers Reports </vt:lpstr>
      <vt:lpstr>PowerPoint Presentation</vt:lpstr>
      <vt:lpstr>PowerPoint Presentation</vt:lpstr>
      <vt:lpstr>PowerPoint Presentation</vt:lpstr>
      <vt:lpstr>1734</vt:lpstr>
      <vt:lpstr>PowerPoint Presentation</vt:lpstr>
      <vt:lpstr>PowerPoint Presentation</vt:lpstr>
      <vt:lpstr>PowerPoint Presentation</vt:lpstr>
      <vt:lpstr>September 2019 www.whatsouttonight.com</vt:lpstr>
      <vt:lpstr>PowerPoint Presentation</vt:lpstr>
      <vt:lpstr>Tonight’s Guest Speaker</vt:lpstr>
      <vt:lpstr>Member  Astrophotos, Sketches, and Paintings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Johnson</dc:creator>
  <cp:lastModifiedBy>Philip Whitebloom</cp:lastModifiedBy>
  <cp:revision>613</cp:revision>
  <dcterms:modified xsi:type="dcterms:W3CDTF">2019-10-12T18:35:31Z</dcterms:modified>
</cp:coreProperties>
</file>